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4"/>
    <p:sldMasterId id="2147483689" r:id="rId5"/>
  </p:sldMasterIdLst>
  <p:notesMasterIdLst>
    <p:notesMasterId r:id="rId46"/>
  </p:notesMasterIdLst>
  <p:handoutMasterIdLst>
    <p:handoutMasterId r:id="rId47"/>
  </p:handoutMasterIdLst>
  <p:sldIdLst>
    <p:sldId id="837" r:id="rId6"/>
    <p:sldId id="639" r:id="rId7"/>
    <p:sldId id="838" r:id="rId8"/>
    <p:sldId id="856" r:id="rId9"/>
    <p:sldId id="840" r:id="rId10"/>
    <p:sldId id="841" r:id="rId11"/>
    <p:sldId id="842" r:id="rId12"/>
    <p:sldId id="843" r:id="rId13"/>
    <p:sldId id="844" r:id="rId14"/>
    <p:sldId id="720" r:id="rId15"/>
    <p:sldId id="731" r:id="rId16"/>
    <p:sldId id="796" r:id="rId17"/>
    <p:sldId id="762" r:id="rId18"/>
    <p:sldId id="557" r:id="rId19"/>
    <p:sldId id="763" r:id="rId20"/>
    <p:sldId id="854" r:id="rId21"/>
    <p:sldId id="768" r:id="rId22"/>
    <p:sldId id="845" r:id="rId23"/>
    <p:sldId id="780" r:id="rId24"/>
    <p:sldId id="770" r:id="rId25"/>
    <p:sldId id="774" r:id="rId26"/>
    <p:sldId id="775" r:id="rId27"/>
    <p:sldId id="578" r:id="rId28"/>
    <p:sldId id="804" r:id="rId29"/>
    <p:sldId id="847" r:id="rId30"/>
    <p:sldId id="776" r:id="rId31"/>
    <p:sldId id="689" r:id="rId32"/>
    <p:sldId id="813" r:id="rId33"/>
    <p:sldId id="716" r:id="rId34"/>
    <p:sldId id="826" r:id="rId35"/>
    <p:sldId id="746" r:id="rId36"/>
    <p:sldId id="715" r:id="rId37"/>
    <p:sldId id="739" r:id="rId38"/>
    <p:sldId id="522" r:id="rId39"/>
    <p:sldId id="740" r:id="rId40"/>
    <p:sldId id="820" r:id="rId41"/>
    <p:sldId id="821" r:id="rId42"/>
    <p:sldId id="817" r:id="rId43"/>
    <p:sldId id="855" r:id="rId44"/>
    <p:sldId id="790" r:id="rId45"/>
  </p:sldIdLst>
  <p:sldSz cx="9144000" cy="5143500" type="screen16x9"/>
  <p:notesSz cx="7315200" cy="96012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rte presentatie" id="{D7B058A2-6377-482E-8DAB-72F13B00C17F}">
          <p14:sldIdLst>
            <p14:sldId id="837"/>
            <p14:sldId id="639"/>
            <p14:sldId id="838"/>
            <p14:sldId id="856"/>
            <p14:sldId id="840"/>
            <p14:sldId id="841"/>
            <p14:sldId id="842"/>
            <p14:sldId id="843"/>
          </p14:sldIdLst>
        </p14:section>
        <p14:section name="Blanco" id="{F71EED2D-AE5E-4C25-85EA-7BA118567C1B}">
          <p14:sldIdLst>
            <p14:sldId id="844"/>
          </p14:sldIdLst>
        </p14:section>
        <p14:section name="Uitgebreide presentatie" id="{A4AB4469-4558-4B61-9FBC-90CD7054A87D}">
          <p14:sldIdLst>
            <p14:sldId id="720"/>
            <p14:sldId id="731"/>
            <p14:sldId id="796"/>
            <p14:sldId id="762"/>
            <p14:sldId id="557"/>
            <p14:sldId id="763"/>
            <p14:sldId id="854"/>
            <p14:sldId id="768"/>
            <p14:sldId id="845"/>
            <p14:sldId id="780"/>
            <p14:sldId id="770"/>
            <p14:sldId id="774"/>
            <p14:sldId id="775"/>
            <p14:sldId id="578"/>
            <p14:sldId id="804"/>
            <p14:sldId id="847"/>
            <p14:sldId id="776"/>
            <p14:sldId id="689"/>
            <p14:sldId id="813"/>
            <p14:sldId id="716"/>
            <p14:sldId id="826"/>
            <p14:sldId id="746"/>
            <p14:sldId id="715"/>
            <p14:sldId id="739"/>
            <p14:sldId id="522"/>
            <p14:sldId id="740"/>
            <p14:sldId id="820"/>
            <p14:sldId id="821"/>
            <p14:sldId id="817"/>
            <p14:sldId id="855"/>
            <p14:sldId id="7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A403F3-FB98-8123-95A5-88660CD36CAF}" name="Anne Jacobs" initials="AJ" userId="S::anne.jacobs@allshoes.eu::f9b98f20-58c9-40a5-9beb-d20d97bebac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C31D"/>
    <a:srgbClr val="0092B8"/>
    <a:srgbClr val="0AB1DD"/>
    <a:srgbClr val="00B3DC"/>
    <a:srgbClr val="F2F2F2"/>
    <a:srgbClr val="0092B4"/>
    <a:srgbClr val="042433"/>
    <a:srgbClr val="3BAD34"/>
    <a:srgbClr val="FFFFFF"/>
    <a:srgbClr val="05A2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E7007B-4882-4BF8-9C17-CECD84ED6BF2}" v="22" dt="2026-02-23T12:43:42.7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2165" autoAdjust="0"/>
  </p:normalViewPr>
  <p:slideViewPr>
    <p:cSldViewPr>
      <p:cViewPr varScale="1">
        <p:scale>
          <a:sx n="124" d="100"/>
          <a:sy n="124" d="100"/>
        </p:scale>
        <p:origin x="1230" y="33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3018" y="96"/>
      </p:cViewPr>
      <p:guideLst/>
    </p:cSldViewPr>
  </p:notes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Jacobs" userId="7de66a31-9638-4813-9fcd-f82ed8446254" providerId="ADAL" clId="{2B3A95F6-8D2F-4C54-ADEA-45965C3B862D}"/>
    <pc:docChg chg="undo custSel addSld delSld modSld sldOrd modSection">
      <pc:chgData name="Anne Jacobs" userId="7de66a31-9638-4813-9fcd-f82ed8446254" providerId="ADAL" clId="{2B3A95F6-8D2F-4C54-ADEA-45965C3B862D}" dt="2026-02-23T12:43:42.711" v="143"/>
      <pc:docMkLst>
        <pc:docMk/>
      </pc:docMkLst>
      <pc:sldChg chg="modSp mod">
        <pc:chgData name="Anne Jacobs" userId="7de66a31-9638-4813-9fcd-f82ed8446254" providerId="ADAL" clId="{2B3A95F6-8D2F-4C54-ADEA-45965C3B862D}" dt="2026-02-04T07:50:57.782" v="34" actId="20577"/>
        <pc:sldMkLst>
          <pc:docMk/>
          <pc:sldMk cId="3589935158" sldId="578"/>
        </pc:sldMkLst>
        <pc:spChg chg="mod">
          <ac:chgData name="Anne Jacobs" userId="7de66a31-9638-4813-9fcd-f82ed8446254" providerId="ADAL" clId="{2B3A95F6-8D2F-4C54-ADEA-45965C3B862D}" dt="2026-02-04T07:50:57.782" v="34" actId="20577"/>
          <ac:spMkLst>
            <pc:docMk/>
            <pc:sldMk cId="3589935158" sldId="578"/>
            <ac:spMk id="11" creationId="{300EE791-11DD-3500-2FF4-C0D27A058D20}"/>
          </ac:spMkLst>
        </pc:spChg>
        <pc:spChg chg="mod">
          <ac:chgData name="Anne Jacobs" userId="7de66a31-9638-4813-9fcd-f82ed8446254" providerId="ADAL" clId="{2B3A95F6-8D2F-4C54-ADEA-45965C3B862D}" dt="2026-02-04T07:50:54.657" v="33" actId="20577"/>
          <ac:spMkLst>
            <pc:docMk/>
            <pc:sldMk cId="3589935158" sldId="578"/>
            <ac:spMk id="20" creationId="{2354481D-2995-068A-48BB-D2798688F371}"/>
          </ac:spMkLst>
        </pc:spChg>
      </pc:sldChg>
      <pc:sldChg chg="ord">
        <pc:chgData name="Anne Jacobs" userId="7de66a31-9638-4813-9fcd-f82ed8446254" providerId="ADAL" clId="{2B3A95F6-8D2F-4C54-ADEA-45965C3B862D}" dt="2026-02-19T12:14:57.871" v="40"/>
        <pc:sldMkLst>
          <pc:docMk/>
          <pc:sldMk cId="1605233717" sldId="763"/>
        </pc:sldMkLst>
      </pc:sldChg>
      <pc:sldChg chg="addSp delSp modSp mod modAnim">
        <pc:chgData name="Anne Jacobs" userId="7de66a31-9638-4813-9fcd-f82ed8446254" providerId="ADAL" clId="{2B3A95F6-8D2F-4C54-ADEA-45965C3B862D}" dt="2026-02-23T12:29:30.480" v="88" actId="478"/>
        <pc:sldMkLst>
          <pc:docMk/>
          <pc:sldMk cId="1138736697" sldId="820"/>
        </pc:sldMkLst>
        <pc:spChg chg="mod">
          <ac:chgData name="Anne Jacobs" userId="7de66a31-9638-4813-9fcd-f82ed8446254" providerId="ADAL" clId="{2B3A95F6-8D2F-4C54-ADEA-45965C3B862D}" dt="2026-02-23T12:27:47.983" v="58" actId="27636"/>
          <ac:spMkLst>
            <pc:docMk/>
            <pc:sldMk cId="1138736697" sldId="820"/>
            <ac:spMk id="2" creationId="{D2CDB5DC-FFF0-4937-C44D-8EBE42AC265F}"/>
          </ac:spMkLst>
        </pc:spChg>
        <pc:spChg chg="del">
          <ac:chgData name="Anne Jacobs" userId="7de66a31-9638-4813-9fcd-f82ed8446254" providerId="ADAL" clId="{2B3A95F6-8D2F-4C54-ADEA-45965C3B862D}" dt="2026-02-23T12:27:42.805" v="56" actId="478"/>
          <ac:spMkLst>
            <pc:docMk/>
            <pc:sldMk cId="1138736697" sldId="820"/>
            <ac:spMk id="3" creationId="{9945031B-7C69-C11B-B832-498C198951EC}"/>
          </ac:spMkLst>
        </pc:spChg>
        <pc:spChg chg="del">
          <ac:chgData name="Anne Jacobs" userId="7de66a31-9638-4813-9fcd-f82ed8446254" providerId="ADAL" clId="{2B3A95F6-8D2F-4C54-ADEA-45965C3B862D}" dt="2026-02-23T12:29:30.480" v="88" actId="478"/>
          <ac:spMkLst>
            <pc:docMk/>
            <pc:sldMk cId="1138736697" sldId="820"/>
            <ac:spMk id="4" creationId="{E02A1A19-1CCA-5C03-99D9-65233AAE8F56}"/>
          </ac:spMkLst>
        </pc:spChg>
        <pc:spChg chg="del">
          <ac:chgData name="Anne Jacobs" userId="7de66a31-9638-4813-9fcd-f82ed8446254" providerId="ADAL" clId="{2B3A95F6-8D2F-4C54-ADEA-45965C3B862D}" dt="2026-02-23T12:27:40.270" v="55" actId="478"/>
          <ac:spMkLst>
            <pc:docMk/>
            <pc:sldMk cId="1138736697" sldId="820"/>
            <ac:spMk id="5" creationId="{B480D482-9D78-BF7D-B67F-B99ADE3CEEA3}"/>
          </ac:spMkLst>
        </pc:spChg>
        <pc:spChg chg="del">
          <ac:chgData name="Anne Jacobs" userId="7de66a31-9638-4813-9fcd-f82ed8446254" providerId="ADAL" clId="{2B3A95F6-8D2F-4C54-ADEA-45965C3B862D}" dt="2026-02-23T12:27:42.805" v="56" actId="478"/>
          <ac:spMkLst>
            <pc:docMk/>
            <pc:sldMk cId="1138736697" sldId="820"/>
            <ac:spMk id="6" creationId="{D3400739-060B-4A91-4D62-D072ADAF8EA3}"/>
          </ac:spMkLst>
        </pc:spChg>
        <pc:spChg chg="del">
          <ac:chgData name="Anne Jacobs" userId="7de66a31-9638-4813-9fcd-f82ed8446254" providerId="ADAL" clId="{2B3A95F6-8D2F-4C54-ADEA-45965C3B862D}" dt="2026-02-23T12:27:42.805" v="56" actId="478"/>
          <ac:spMkLst>
            <pc:docMk/>
            <pc:sldMk cId="1138736697" sldId="820"/>
            <ac:spMk id="7" creationId="{12085139-9D02-A807-8ECB-30E68CDEBF80}"/>
          </ac:spMkLst>
        </pc:spChg>
        <pc:spChg chg="add mod ord">
          <ac:chgData name="Anne Jacobs" userId="7de66a31-9638-4813-9fcd-f82ed8446254" providerId="ADAL" clId="{2B3A95F6-8D2F-4C54-ADEA-45965C3B862D}" dt="2026-02-23T12:29:21.713" v="85" actId="14100"/>
          <ac:spMkLst>
            <pc:docMk/>
            <pc:sldMk cId="1138736697" sldId="820"/>
            <ac:spMk id="10" creationId="{917A84CA-0A4B-8967-FE5E-3BE434FB1A0E}"/>
          </ac:spMkLst>
        </pc:spChg>
        <pc:spChg chg="add mod">
          <ac:chgData name="Anne Jacobs" userId="7de66a31-9638-4813-9fcd-f82ed8446254" providerId="ADAL" clId="{2B3A95F6-8D2F-4C54-ADEA-45965C3B862D}" dt="2026-02-23T12:29:13.123" v="84" actId="115"/>
          <ac:spMkLst>
            <pc:docMk/>
            <pc:sldMk cId="1138736697" sldId="820"/>
            <ac:spMk id="11" creationId="{44675CBC-703E-8363-33BD-74EF58FB31AB}"/>
          </ac:spMkLst>
        </pc:spChg>
        <pc:spChg chg="del">
          <ac:chgData name="Anne Jacobs" userId="7de66a31-9638-4813-9fcd-f82ed8446254" providerId="ADAL" clId="{2B3A95F6-8D2F-4C54-ADEA-45965C3B862D}" dt="2026-02-23T12:27:40.270" v="55" actId="478"/>
          <ac:spMkLst>
            <pc:docMk/>
            <pc:sldMk cId="1138736697" sldId="820"/>
            <ac:spMk id="15" creationId="{65F5BE70-C0C3-0B8C-E19F-5F999F0D8569}"/>
          </ac:spMkLst>
        </pc:spChg>
        <pc:picChg chg="add mod ord">
          <ac:chgData name="Anne Jacobs" userId="7de66a31-9638-4813-9fcd-f82ed8446254" providerId="ADAL" clId="{2B3A95F6-8D2F-4C54-ADEA-45965C3B862D}" dt="2026-02-23T12:29:24.942" v="87" actId="1076"/>
          <ac:picMkLst>
            <pc:docMk/>
            <pc:sldMk cId="1138736697" sldId="820"/>
            <ac:picMk id="9" creationId="{72A64E2A-0FC8-74A7-45E8-AAD3C2C2347B}"/>
          </ac:picMkLst>
        </pc:picChg>
      </pc:sldChg>
      <pc:sldChg chg="modNotesTx">
        <pc:chgData name="Anne Jacobs" userId="7de66a31-9638-4813-9fcd-f82ed8446254" providerId="ADAL" clId="{2B3A95F6-8D2F-4C54-ADEA-45965C3B862D}" dt="2026-02-23T12:30:35.680" v="117" actId="20577"/>
        <pc:sldMkLst>
          <pc:docMk/>
          <pc:sldMk cId="2040627277" sldId="837"/>
        </pc:sldMkLst>
      </pc:sldChg>
      <pc:sldChg chg="addSp delSp modSp mod">
        <pc:chgData name="Anne Jacobs" userId="7de66a31-9638-4813-9fcd-f82ed8446254" providerId="ADAL" clId="{2B3A95F6-8D2F-4C54-ADEA-45965C3B862D}" dt="2026-02-23T12:43:33.817" v="141" actId="1076"/>
        <pc:sldMkLst>
          <pc:docMk/>
          <pc:sldMk cId="1232540285" sldId="842"/>
        </pc:sldMkLst>
        <pc:spChg chg="del">
          <ac:chgData name="Anne Jacobs" userId="7de66a31-9638-4813-9fcd-f82ed8446254" providerId="ADAL" clId="{2B3A95F6-8D2F-4C54-ADEA-45965C3B862D}" dt="2026-02-23T12:29:59.892" v="89" actId="478"/>
          <ac:spMkLst>
            <pc:docMk/>
            <pc:sldMk cId="1232540285" sldId="842"/>
            <ac:spMk id="2" creationId="{29F059DF-A2DB-D445-1EB5-3E096EE451F4}"/>
          </ac:spMkLst>
        </pc:spChg>
        <pc:spChg chg="del">
          <ac:chgData name="Anne Jacobs" userId="7de66a31-9638-4813-9fcd-f82ed8446254" providerId="ADAL" clId="{2B3A95F6-8D2F-4C54-ADEA-45965C3B862D}" dt="2026-02-23T12:29:59.892" v="89" actId="478"/>
          <ac:spMkLst>
            <pc:docMk/>
            <pc:sldMk cId="1232540285" sldId="842"/>
            <ac:spMk id="4" creationId="{5958418E-B447-5651-69CF-15036FA3C614}"/>
          </ac:spMkLst>
        </pc:spChg>
        <pc:spChg chg="add mod">
          <ac:chgData name="Anne Jacobs" userId="7de66a31-9638-4813-9fcd-f82ed8446254" providerId="ADAL" clId="{2B3A95F6-8D2F-4C54-ADEA-45965C3B862D}" dt="2026-02-23T12:30:00.107" v="90"/>
          <ac:spMkLst>
            <pc:docMk/>
            <pc:sldMk cId="1232540285" sldId="842"/>
            <ac:spMk id="6" creationId="{AD525E0E-9B25-1149-D83B-2E7157FBA428}"/>
          </ac:spMkLst>
        </pc:spChg>
        <pc:spChg chg="add mod">
          <ac:chgData name="Anne Jacobs" userId="7de66a31-9638-4813-9fcd-f82ed8446254" providerId="ADAL" clId="{2B3A95F6-8D2F-4C54-ADEA-45965C3B862D}" dt="2026-02-23T12:43:33.817" v="141" actId="1076"/>
          <ac:spMkLst>
            <pc:docMk/>
            <pc:sldMk cId="1232540285" sldId="842"/>
            <ac:spMk id="7" creationId="{A0DE599B-E2FF-2297-BF89-0A16DF23FA50}"/>
          </ac:spMkLst>
        </pc:spChg>
        <pc:spChg chg="add mod">
          <ac:chgData name="Anne Jacobs" userId="7de66a31-9638-4813-9fcd-f82ed8446254" providerId="ADAL" clId="{2B3A95F6-8D2F-4C54-ADEA-45965C3B862D}" dt="2026-02-23T12:43:30.543" v="139" actId="1076"/>
          <ac:spMkLst>
            <pc:docMk/>
            <pc:sldMk cId="1232540285" sldId="842"/>
            <ac:spMk id="8" creationId="{F44DC87C-3A54-253D-8618-33F47F4EC53A}"/>
          </ac:spMkLst>
        </pc:spChg>
        <pc:spChg chg="del">
          <ac:chgData name="Anne Jacobs" userId="7de66a31-9638-4813-9fcd-f82ed8446254" providerId="ADAL" clId="{2B3A95F6-8D2F-4C54-ADEA-45965C3B862D}" dt="2026-02-23T12:29:59.892" v="89" actId="478"/>
          <ac:spMkLst>
            <pc:docMk/>
            <pc:sldMk cId="1232540285" sldId="842"/>
            <ac:spMk id="10" creationId="{D882D41D-8867-0B23-F125-71F27004B0D0}"/>
          </ac:spMkLst>
        </pc:spChg>
        <pc:picChg chg="del">
          <ac:chgData name="Anne Jacobs" userId="7de66a31-9638-4813-9fcd-f82ed8446254" providerId="ADAL" clId="{2B3A95F6-8D2F-4C54-ADEA-45965C3B862D}" dt="2026-02-23T12:29:59.892" v="89" actId="478"/>
          <ac:picMkLst>
            <pc:docMk/>
            <pc:sldMk cId="1232540285" sldId="842"/>
            <ac:picMk id="3" creationId="{5828CB41-166F-3E2F-C474-D89EBB95C8F9}"/>
          </ac:picMkLst>
        </pc:picChg>
        <pc:picChg chg="add del mod">
          <ac:chgData name="Anne Jacobs" userId="7de66a31-9638-4813-9fcd-f82ed8446254" providerId="ADAL" clId="{2B3A95F6-8D2F-4C54-ADEA-45965C3B862D}" dt="2026-02-23T12:41:02.228" v="118" actId="478"/>
          <ac:picMkLst>
            <pc:docMk/>
            <pc:sldMk cId="1232540285" sldId="842"/>
            <ac:picMk id="5" creationId="{3D80C60C-4F98-B894-B5BD-D1056DD67C3F}"/>
          </ac:picMkLst>
        </pc:picChg>
        <pc:picChg chg="add del mod">
          <ac:chgData name="Anne Jacobs" userId="7de66a31-9638-4813-9fcd-f82ed8446254" providerId="ADAL" clId="{2B3A95F6-8D2F-4C54-ADEA-45965C3B862D}" dt="2026-02-23T12:41:03.172" v="120" actId="478"/>
          <ac:picMkLst>
            <pc:docMk/>
            <pc:sldMk cId="1232540285" sldId="842"/>
            <ac:picMk id="9" creationId="{D2982A48-1060-FDC1-CE46-EE999E8F85C5}"/>
          </ac:picMkLst>
        </pc:picChg>
        <pc:picChg chg="add del mod">
          <ac:chgData name="Anne Jacobs" userId="7de66a31-9638-4813-9fcd-f82ed8446254" providerId="ADAL" clId="{2B3A95F6-8D2F-4C54-ADEA-45965C3B862D}" dt="2026-02-23T12:41:50.886" v="125" actId="478"/>
          <ac:picMkLst>
            <pc:docMk/>
            <pc:sldMk cId="1232540285" sldId="842"/>
            <ac:picMk id="12" creationId="{A3C9C053-36C5-8CE8-3A13-58DC82FE0126}"/>
          </ac:picMkLst>
        </pc:picChg>
        <pc:picChg chg="add del mod">
          <ac:chgData name="Anne Jacobs" userId="7de66a31-9638-4813-9fcd-f82ed8446254" providerId="ADAL" clId="{2B3A95F6-8D2F-4C54-ADEA-45965C3B862D}" dt="2026-02-23T12:42:06.118" v="130" actId="478"/>
          <ac:picMkLst>
            <pc:docMk/>
            <pc:sldMk cId="1232540285" sldId="842"/>
            <ac:picMk id="14" creationId="{AC6DBB93-3B6A-3B88-BDA5-092F3D434507}"/>
          </ac:picMkLst>
        </pc:picChg>
        <pc:picChg chg="add mod ord">
          <ac:chgData name="Anne Jacobs" userId="7de66a31-9638-4813-9fcd-f82ed8446254" providerId="ADAL" clId="{2B3A95F6-8D2F-4C54-ADEA-45965C3B862D}" dt="2026-02-23T12:43:25.860" v="137" actId="12789"/>
          <ac:picMkLst>
            <pc:docMk/>
            <pc:sldMk cId="1232540285" sldId="842"/>
            <ac:picMk id="16" creationId="{9F506E65-F198-35E0-50FF-32B4EA003400}"/>
          </ac:picMkLst>
        </pc:picChg>
      </pc:sldChg>
      <pc:sldChg chg="del">
        <pc:chgData name="Anne Jacobs" userId="7de66a31-9638-4813-9fcd-f82ed8446254" providerId="ADAL" clId="{2B3A95F6-8D2F-4C54-ADEA-45965C3B862D}" dt="2026-02-23T12:27:56.665" v="60" actId="47"/>
        <pc:sldMkLst>
          <pc:docMk/>
          <pc:sldMk cId="4017185549" sldId="851"/>
        </pc:sldMkLst>
      </pc:sldChg>
      <pc:sldChg chg="del">
        <pc:chgData name="Anne Jacobs" userId="7de66a31-9638-4813-9fcd-f82ed8446254" providerId="ADAL" clId="{2B3A95F6-8D2F-4C54-ADEA-45965C3B862D}" dt="2026-02-23T12:27:56.665" v="60" actId="47"/>
        <pc:sldMkLst>
          <pc:docMk/>
          <pc:sldMk cId="2726477450" sldId="852"/>
        </pc:sldMkLst>
      </pc:sldChg>
      <pc:sldChg chg="del">
        <pc:chgData name="Anne Jacobs" userId="7de66a31-9638-4813-9fcd-f82ed8446254" providerId="ADAL" clId="{2B3A95F6-8D2F-4C54-ADEA-45965C3B862D}" dt="2026-02-23T12:27:56.665" v="60" actId="47"/>
        <pc:sldMkLst>
          <pc:docMk/>
          <pc:sldMk cId="2853812353" sldId="853"/>
        </pc:sldMkLst>
      </pc:sldChg>
      <pc:sldChg chg="addSp modSp mod">
        <pc:chgData name="Anne Jacobs" userId="7de66a31-9638-4813-9fcd-f82ed8446254" providerId="ADAL" clId="{2B3A95F6-8D2F-4C54-ADEA-45965C3B862D}" dt="2026-02-19T12:15:05.871" v="44" actId="1076"/>
        <pc:sldMkLst>
          <pc:docMk/>
          <pc:sldMk cId="2511078958" sldId="854"/>
        </pc:sldMkLst>
        <pc:picChg chg="add mod">
          <ac:chgData name="Anne Jacobs" userId="7de66a31-9638-4813-9fcd-f82ed8446254" providerId="ADAL" clId="{2B3A95F6-8D2F-4C54-ADEA-45965C3B862D}" dt="2026-02-19T12:15:05.871" v="44" actId="1076"/>
          <ac:picMkLst>
            <pc:docMk/>
            <pc:sldMk cId="2511078958" sldId="854"/>
            <ac:picMk id="5" creationId="{80DB632A-BBA6-FE39-0FED-D78259E389B9}"/>
          </ac:picMkLst>
        </pc:picChg>
      </pc:sldChg>
      <pc:sldChg chg="addSp delSp modSp mod">
        <pc:chgData name="Anne Jacobs" userId="7de66a31-9638-4813-9fcd-f82ed8446254" providerId="ADAL" clId="{2B3A95F6-8D2F-4C54-ADEA-45965C3B862D}" dt="2026-02-23T12:43:42.711" v="143"/>
        <pc:sldMkLst>
          <pc:docMk/>
          <pc:sldMk cId="392297176" sldId="855"/>
        </pc:sldMkLst>
        <pc:spChg chg="add mod">
          <ac:chgData name="Anne Jacobs" userId="7de66a31-9638-4813-9fcd-f82ed8446254" providerId="ADAL" clId="{2B3A95F6-8D2F-4C54-ADEA-45965C3B862D}" dt="2026-02-23T12:43:42.711" v="143"/>
          <ac:spMkLst>
            <pc:docMk/>
            <pc:sldMk cId="392297176" sldId="855"/>
            <ac:spMk id="3" creationId="{9538D30F-8899-C9D2-DD82-A1D789E7B665}"/>
          </ac:spMkLst>
        </pc:spChg>
        <pc:spChg chg="add mod">
          <ac:chgData name="Anne Jacobs" userId="7de66a31-9638-4813-9fcd-f82ed8446254" providerId="ADAL" clId="{2B3A95F6-8D2F-4C54-ADEA-45965C3B862D}" dt="2026-02-23T12:43:42.711" v="143"/>
          <ac:spMkLst>
            <pc:docMk/>
            <pc:sldMk cId="392297176" sldId="855"/>
            <ac:spMk id="4" creationId="{F39EF96E-A46C-4E24-93EB-262282C25B8B}"/>
          </ac:spMkLst>
        </pc:spChg>
        <pc:spChg chg="add del mod">
          <ac:chgData name="Anne Jacobs" userId="7de66a31-9638-4813-9fcd-f82ed8446254" providerId="ADAL" clId="{2B3A95F6-8D2F-4C54-ADEA-45965C3B862D}" dt="2026-02-23T12:43:42.277" v="142" actId="478"/>
          <ac:spMkLst>
            <pc:docMk/>
            <pc:sldMk cId="392297176" sldId="855"/>
            <ac:spMk id="6" creationId="{70600957-906E-62D1-D281-E2EC77BD6967}"/>
          </ac:spMkLst>
        </pc:spChg>
        <pc:spChg chg="add del mod">
          <ac:chgData name="Anne Jacobs" userId="7de66a31-9638-4813-9fcd-f82ed8446254" providerId="ADAL" clId="{2B3A95F6-8D2F-4C54-ADEA-45965C3B862D}" dt="2026-02-23T12:43:42.277" v="142" actId="478"/>
          <ac:spMkLst>
            <pc:docMk/>
            <pc:sldMk cId="392297176" sldId="855"/>
            <ac:spMk id="7" creationId="{5391E58E-DECE-66DE-84A3-BC2E3A05CD48}"/>
          </ac:spMkLst>
        </pc:spChg>
        <pc:spChg chg="add del mod">
          <ac:chgData name="Anne Jacobs" userId="7de66a31-9638-4813-9fcd-f82ed8446254" providerId="ADAL" clId="{2B3A95F6-8D2F-4C54-ADEA-45965C3B862D}" dt="2026-02-23T12:43:42.277" v="142" actId="478"/>
          <ac:spMkLst>
            <pc:docMk/>
            <pc:sldMk cId="392297176" sldId="855"/>
            <ac:spMk id="8" creationId="{81C38998-4D4B-758D-2EC8-423B0BFEF50E}"/>
          </ac:spMkLst>
        </pc:spChg>
        <pc:spChg chg="add mod">
          <ac:chgData name="Anne Jacobs" userId="7de66a31-9638-4813-9fcd-f82ed8446254" providerId="ADAL" clId="{2B3A95F6-8D2F-4C54-ADEA-45965C3B862D}" dt="2026-02-23T12:43:42.711" v="143"/>
          <ac:spMkLst>
            <pc:docMk/>
            <pc:sldMk cId="392297176" sldId="855"/>
            <ac:spMk id="10" creationId="{69A0F7CB-260F-CF6F-81E0-549ACFC08DB3}"/>
          </ac:spMkLst>
        </pc:spChg>
        <pc:picChg chg="add mod">
          <ac:chgData name="Anne Jacobs" userId="7de66a31-9638-4813-9fcd-f82ed8446254" providerId="ADAL" clId="{2B3A95F6-8D2F-4C54-ADEA-45965C3B862D}" dt="2026-02-23T12:43:42.711" v="143"/>
          <ac:picMkLst>
            <pc:docMk/>
            <pc:sldMk cId="392297176" sldId="855"/>
            <ac:picMk id="2" creationId="{4696A043-8BCE-37D9-B91E-CA55A4666D3A}"/>
          </ac:picMkLst>
        </pc:picChg>
        <pc:picChg chg="add del mod">
          <ac:chgData name="Anne Jacobs" userId="7de66a31-9638-4813-9fcd-f82ed8446254" providerId="ADAL" clId="{2B3A95F6-8D2F-4C54-ADEA-45965C3B862D}" dt="2026-02-23T12:43:42.277" v="142" actId="478"/>
          <ac:picMkLst>
            <pc:docMk/>
            <pc:sldMk cId="392297176" sldId="855"/>
            <ac:picMk id="5" creationId="{007B2E40-C04F-5F23-A917-88C560C658E9}"/>
          </ac:picMkLst>
        </pc:picChg>
        <pc:picChg chg="add del mod">
          <ac:chgData name="Anne Jacobs" userId="7de66a31-9638-4813-9fcd-f82ed8446254" providerId="ADAL" clId="{2B3A95F6-8D2F-4C54-ADEA-45965C3B862D}" dt="2026-02-23T12:43:42.277" v="142" actId="478"/>
          <ac:picMkLst>
            <pc:docMk/>
            <pc:sldMk cId="392297176" sldId="855"/>
            <ac:picMk id="9" creationId="{0A72064D-1B37-46E3-D833-7FA2F424DC74}"/>
          </ac:picMkLst>
        </pc:picChg>
      </pc:sldChg>
      <pc:sldChg chg="addSp delSp modSp add mod">
        <pc:chgData name="Anne Jacobs" userId="7de66a31-9638-4813-9fcd-f82ed8446254" providerId="ADAL" clId="{2B3A95F6-8D2F-4C54-ADEA-45965C3B862D}" dt="2026-02-09T10:23:13.547" v="38" actId="20577"/>
        <pc:sldMkLst>
          <pc:docMk/>
          <pc:sldMk cId="2410550383" sldId="856"/>
        </pc:sldMkLst>
        <pc:spChg chg="mod">
          <ac:chgData name="Anne Jacobs" userId="7de66a31-9638-4813-9fcd-f82ed8446254" providerId="ADAL" clId="{2B3A95F6-8D2F-4C54-ADEA-45965C3B862D}" dt="2026-02-09T10:23:09.913" v="36" actId="20577"/>
          <ac:spMkLst>
            <pc:docMk/>
            <pc:sldMk cId="2410550383" sldId="856"/>
            <ac:spMk id="11" creationId="{AB4C7D9D-D6DC-CBA7-B0BB-1282B648729E}"/>
          </ac:spMkLst>
        </pc:spChg>
        <pc:spChg chg="mod">
          <ac:chgData name="Anne Jacobs" userId="7de66a31-9638-4813-9fcd-f82ed8446254" providerId="ADAL" clId="{2B3A95F6-8D2F-4C54-ADEA-45965C3B862D}" dt="2026-02-02T09:16:41.446" v="19" actId="1076"/>
          <ac:spMkLst>
            <pc:docMk/>
            <pc:sldMk cId="2410550383" sldId="856"/>
            <ac:spMk id="13" creationId="{92313F1A-39B1-891B-E962-E502C6BDFB34}"/>
          </ac:spMkLst>
        </pc:spChg>
        <pc:spChg chg="mod">
          <ac:chgData name="Anne Jacobs" userId="7de66a31-9638-4813-9fcd-f82ed8446254" providerId="ADAL" clId="{2B3A95F6-8D2F-4C54-ADEA-45965C3B862D}" dt="2026-02-02T09:17:19.679" v="31" actId="1076"/>
          <ac:spMkLst>
            <pc:docMk/>
            <pc:sldMk cId="2410550383" sldId="856"/>
            <ac:spMk id="16" creationId="{F1E0C0D1-5547-7DD8-EE05-2792BA408D31}"/>
          </ac:spMkLst>
        </pc:spChg>
        <pc:spChg chg="mod">
          <ac:chgData name="Anne Jacobs" userId="7de66a31-9638-4813-9fcd-f82ed8446254" providerId="ADAL" clId="{2B3A95F6-8D2F-4C54-ADEA-45965C3B862D}" dt="2026-02-02T09:16:25.697" v="14" actId="14100"/>
          <ac:spMkLst>
            <pc:docMk/>
            <pc:sldMk cId="2410550383" sldId="856"/>
            <ac:spMk id="18" creationId="{4BB30371-FBA6-2DA5-CB96-D4F87C1F9790}"/>
          </ac:spMkLst>
        </pc:spChg>
        <pc:spChg chg="mod">
          <ac:chgData name="Anne Jacobs" userId="7de66a31-9638-4813-9fcd-f82ed8446254" providerId="ADAL" clId="{2B3A95F6-8D2F-4C54-ADEA-45965C3B862D}" dt="2026-02-09T10:23:13.547" v="38" actId="20577"/>
          <ac:spMkLst>
            <pc:docMk/>
            <pc:sldMk cId="2410550383" sldId="856"/>
            <ac:spMk id="20" creationId="{E8C3F3E9-3580-3E8E-F335-F563470C523F}"/>
          </ac:spMkLst>
        </pc:spChg>
        <pc:spChg chg="add mod">
          <ac:chgData name="Anne Jacobs" userId="7de66a31-9638-4813-9fcd-f82ed8446254" providerId="ADAL" clId="{2B3A95F6-8D2F-4C54-ADEA-45965C3B862D}" dt="2026-02-02T09:17:14.899" v="30" actId="14100"/>
          <ac:spMkLst>
            <pc:docMk/>
            <pc:sldMk cId="2410550383" sldId="856"/>
            <ac:spMk id="43" creationId="{CAF5ACC8-69AB-323B-1703-AF4BA6A4D1C8}"/>
          </ac:spMkLst>
        </pc:spChg>
        <pc:spChg chg="add mod">
          <ac:chgData name="Anne Jacobs" userId="7de66a31-9638-4813-9fcd-f82ed8446254" providerId="ADAL" clId="{2B3A95F6-8D2F-4C54-ADEA-45965C3B862D}" dt="2026-02-02T09:17:08.388" v="29" actId="1076"/>
          <ac:spMkLst>
            <pc:docMk/>
            <pc:sldMk cId="2410550383" sldId="856"/>
            <ac:spMk id="44" creationId="{ED7D4319-2CAB-07AE-B914-2CDB3BA86037}"/>
          </ac:spMkLst>
        </pc:spChg>
        <pc:spChg chg="add mod">
          <ac:chgData name="Anne Jacobs" userId="7de66a31-9638-4813-9fcd-f82ed8446254" providerId="ADAL" clId="{2B3A95F6-8D2F-4C54-ADEA-45965C3B862D}" dt="2026-02-02T09:16:54.115" v="26" actId="20577"/>
          <ac:spMkLst>
            <pc:docMk/>
            <pc:sldMk cId="2410550383" sldId="856"/>
            <ac:spMk id="46" creationId="{32C5543B-19A3-908A-1743-8B15E5DFF61E}"/>
          </ac:spMkLst>
        </pc:spChg>
        <pc:spChg chg="add mod">
          <ac:chgData name="Anne Jacobs" userId="7de66a31-9638-4813-9fcd-f82ed8446254" providerId="ADAL" clId="{2B3A95F6-8D2F-4C54-ADEA-45965C3B862D}" dt="2026-02-02T09:16:58.689" v="28" actId="20577"/>
          <ac:spMkLst>
            <pc:docMk/>
            <pc:sldMk cId="2410550383" sldId="856"/>
            <ac:spMk id="47" creationId="{B28AECD9-65F4-1E81-7EE1-0F6F91573295}"/>
          </ac:spMkLst>
        </pc:spChg>
        <pc:spChg chg="mod">
          <ac:chgData name="Anne Jacobs" userId="7de66a31-9638-4813-9fcd-f82ed8446254" providerId="ADAL" clId="{2B3A95F6-8D2F-4C54-ADEA-45965C3B862D}" dt="2026-02-02T09:16:46.767" v="20" actId="571"/>
          <ac:spMkLst>
            <pc:docMk/>
            <pc:sldMk cId="2410550383" sldId="856"/>
            <ac:spMk id="49" creationId="{77EE3901-C28A-9D66-C621-BFB52875A5BE}"/>
          </ac:spMkLst>
        </pc:spChg>
        <pc:spChg chg="mod">
          <ac:chgData name="Anne Jacobs" userId="7de66a31-9638-4813-9fcd-f82ed8446254" providerId="ADAL" clId="{2B3A95F6-8D2F-4C54-ADEA-45965C3B862D}" dt="2026-02-02T09:16:46.767" v="20" actId="571"/>
          <ac:spMkLst>
            <pc:docMk/>
            <pc:sldMk cId="2410550383" sldId="856"/>
            <ac:spMk id="53" creationId="{B7A9F091-971C-875C-E604-FE2B6DD54DF3}"/>
          </ac:spMkLst>
        </pc:spChg>
        <pc:grpChg chg="add mod">
          <ac:chgData name="Anne Jacobs" userId="7de66a31-9638-4813-9fcd-f82ed8446254" providerId="ADAL" clId="{2B3A95F6-8D2F-4C54-ADEA-45965C3B862D}" dt="2026-02-02T09:17:08.388" v="29" actId="1076"/>
          <ac:grpSpMkLst>
            <pc:docMk/>
            <pc:sldMk cId="2410550383" sldId="856"/>
            <ac:grpSpMk id="48" creationId="{AE3DDBD0-40F3-EB73-0EB2-4091BDCFB49D}"/>
          </ac:grpSpMkLst>
        </pc:grpChg>
        <pc:grpChg chg="add mod">
          <ac:chgData name="Anne Jacobs" userId="7de66a31-9638-4813-9fcd-f82ed8446254" providerId="ADAL" clId="{2B3A95F6-8D2F-4C54-ADEA-45965C3B862D}" dt="2026-02-02T09:17:08.388" v="29" actId="1076"/>
          <ac:grpSpMkLst>
            <pc:docMk/>
            <pc:sldMk cId="2410550383" sldId="856"/>
            <ac:grpSpMk id="52" creationId="{69F11D8A-8AFB-17CA-EB36-C19F85FCB896}"/>
          </ac:grpSpMkLst>
        </pc:grpChg>
        <pc:picChg chg="mod">
          <ac:chgData name="Anne Jacobs" userId="7de66a31-9638-4813-9fcd-f82ed8446254" providerId="ADAL" clId="{2B3A95F6-8D2F-4C54-ADEA-45965C3B862D}" dt="2026-02-02T09:16:46.767" v="20" actId="571"/>
          <ac:picMkLst>
            <pc:docMk/>
            <pc:sldMk cId="2410550383" sldId="856"/>
            <ac:picMk id="50" creationId="{B9A9A136-9D3E-3704-BC84-B30A59E21E0C}"/>
          </ac:picMkLst>
        </pc:picChg>
        <pc:picChg chg="mod">
          <ac:chgData name="Anne Jacobs" userId="7de66a31-9638-4813-9fcd-f82ed8446254" providerId="ADAL" clId="{2B3A95F6-8D2F-4C54-ADEA-45965C3B862D}" dt="2026-02-02T09:16:46.767" v="20" actId="571"/>
          <ac:picMkLst>
            <pc:docMk/>
            <pc:sldMk cId="2410550383" sldId="856"/>
            <ac:picMk id="60" creationId="{D4FAD49F-9D88-0208-A817-105E824AC27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12AD8A-78D4-D482-7B32-52D04D1106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3169920" cy="481727"/>
          </a:xfrm>
          <a:prstGeom prst="rect">
            <a:avLst/>
          </a:prstGeom>
        </p:spPr>
        <p:txBody>
          <a:bodyPr vert="horz" lIns="96607" tIns="48303" rIns="96607" bIns="4830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F8644E-FF23-9573-983D-D198214613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07" tIns="48303" rIns="96607" bIns="48303" rtlCol="0"/>
          <a:lstStyle>
            <a:lvl1pPr algn="r">
              <a:defRPr sz="1300"/>
            </a:lvl1pPr>
          </a:lstStyle>
          <a:p>
            <a:fld id="{1ABD07AD-BB45-4F38-8F2C-37FFF53AFA09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154628-A440-D4A9-27AF-07E686AA2C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119476"/>
            <a:ext cx="3169920" cy="481727"/>
          </a:xfrm>
          <a:prstGeom prst="rect">
            <a:avLst/>
          </a:prstGeom>
        </p:spPr>
        <p:txBody>
          <a:bodyPr vert="horz" lIns="96607" tIns="48303" rIns="96607" bIns="4830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16D40-A46F-C3B3-020B-4E14A991F1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6"/>
            <a:ext cx="3169920" cy="481727"/>
          </a:xfrm>
          <a:prstGeom prst="rect">
            <a:avLst/>
          </a:prstGeom>
        </p:spPr>
        <p:txBody>
          <a:bodyPr vert="horz" lIns="96607" tIns="48303" rIns="96607" bIns="48303" rtlCol="0" anchor="b"/>
          <a:lstStyle>
            <a:lvl1pPr algn="r">
              <a:defRPr sz="1300"/>
            </a:lvl1pPr>
          </a:lstStyle>
          <a:p>
            <a:fld id="{D6AE8360-72EF-4B25-830B-A867EE620D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63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169920" cy="480061"/>
          </a:xfrm>
          <a:prstGeom prst="rect">
            <a:avLst/>
          </a:prstGeom>
        </p:spPr>
        <p:txBody>
          <a:bodyPr vert="horz" lIns="96607" tIns="48303" rIns="96607" bIns="4830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2"/>
            <a:ext cx="3169920" cy="480061"/>
          </a:xfrm>
          <a:prstGeom prst="rect">
            <a:avLst/>
          </a:prstGeom>
        </p:spPr>
        <p:txBody>
          <a:bodyPr vert="horz" lIns="96607" tIns="48303" rIns="96607" bIns="48303" rtlCol="0"/>
          <a:lstStyle>
            <a:lvl1pPr algn="r">
              <a:defRPr sz="1300"/>
            </a:lvl1pPr>
          </a:lstStyle>
          <a:p>
            <a:fld id="{D79B8F21-F2A3-498B-A7D1-10DC7D12A28D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7" tIns="48303" rIns="96607" bIns="4830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2" y="4560570"/>
            <a:ext cx="5852160" cy="4320540"/>
          </a:xfrm>
          <a:prstGeom prst="rect">
            <a:avLst/>
          </a:prstGeom>
        </p:spPr>
        <p:txBody>
          <a:bodyPr vert="horz" lIns="96607" tIns="48303" rIns="96607" bIns="4830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7"/>
            <a:ext cx="3169920" cy="480061"/>
          </a:xfrm>
          <a:prstGeom prst="rect">
            <a:avLst/>
          </a:prstGeom>
        </p:spPr>
        <p:txBody>
          <a:bodyPr vert="horz" lIns="96607" tIns="48303" rIns="96607" bIns="4830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7"/>
            <a:ext cx="3169920" cy="480061"/>
          </a:xfrm>
          <a:prstGeom prst="rect">
            <a:avLst/>
          </a:prstGeom>
        </p:spPr>
        <p:txBody>
          <a:bodyPr vert="horz" lIns="96607" tIns="48303" rIns="96607" bIns="48303" rtlCol="0" anchor="b"/>
          <a:lstStyle>
            <a:lvl1pPr algn="r">
              <a:defRPr sz="1300"/>
            </a:lvl1pPr>
          </a:lstStyle>
          <a:p>
            <a:fld id="{EDCCAC3F-EAEB-4A73-B4BF-E080E6A6425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95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E4404-8A8B-A1FC-3277-A51E6E2F4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AEAF7CB-EC61-EA15-EB5C-F398A8BEAF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D71110B-3C0F-53A7-84E7-D98AE0B783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dirty="0"/>
              <a:t>Laatst geüpdatet 23-2-2026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754560-24AF-6BD4-0A11-71AB90EF8C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12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87009-82C2-D2C0-6064-9C3FD47C7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8B82511-B96F-322B-D1E6-BE4052004E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130A7BF-526D-6046-7002-F39A8300A4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3AA413B-615D-07D3-E986-1AC4B6FAC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68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99DD3-D33E-53B3-49FC-BD59DDADF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32B2F9D-E832-4AB9-EC6D-A879CFBC76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59BFF1C-5392-E193-FA99-04EFAF41FA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C88D7D-D109-A57E-BD87-CBA60F3678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21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27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01978-0CD0-2375-049B-843BFDDDC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18A6594-E1B9-5C83-50D8-CD2DA3620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E99AE0A-62FB-39EB-779B-EEEDD951D5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A192CA8-932A-B55B-E48C-7AD6BC0146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50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A6577-7E69-F7E1-BE79-AEE431D9C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0DDB154-E501-F546-DD98-5E4C239015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DD017A7-33EC-0512-37BA-D9E1FEDC66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9C31201-96C0-511C-3AE1-7AD70F1D1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03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79129-9400-2800-0B42-6C163796C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4C7D3D4-B27E-F452-82CF-2B1BAEC79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0E0DC8A-807B-C398-BE46-66C6928DD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3372919-DBD2-ADEC-E073-F2FF34643C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77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ECDCB-A24B-1C6D-51CD-079151EDC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B7C61DC-50F2-30E7-E45F-75496B002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B981D95-8BC6-2B97-FFC2-B324B8C5C2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19F5E91-E5DE-911A-D277-8CF97B2089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17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65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01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dirty="0"/>
              <a:t>1. Aanmelden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06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8F1D7-7BD9-0F5E-43D3-46640671A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3D74C20-53F1-4E6D-2B2A-1DB11505FC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A32FA6C-0B33-E582-13CC-C47CA6E25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984E82-CBFE-CE6C-4A6A-2BAB72A6E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625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2. Inzamelmiddelen bestellen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14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132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D36C3-F437-C60D-881C-4B98103F1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B31C3B9-6D32-CC46-3472-F29C5AA11D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0C1A303-3C84-50CD-255C-B5607B97A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07F1A46-A99C-754D-3D82-F0BD9227AC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591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926FE-771A-92FD-F5BE-4C329D699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647B691-FA91-3529-3FA1-2CCABDC1BD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23B5523-DBCE-024B-2AB4-078D76D8B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728E9F2-BB61-3C86-0E32-2544FBB4FE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434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3. Retour aanmelden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175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4. Impact bekijken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074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975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008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2E82A-A6BE-C5C0-4CC0-2F9BCE1C8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EE1C4D9-3B8E-1046-3241-3E911C38E9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49F52A9-23D0-CFF2-89D3-4D1020BE36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AEBB51A-860F-A07F-E2BE-D6C3F4B449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971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05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780C1-FD40-1D0F-A644-453AB30E8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BA8AADA-AB05-DDF9-FE42-7279B0B08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4CC3F3B-7E08-61B0-FB3E-7BDB064D78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D085C4A-32B1-0677-A533-6F044823A3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198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618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591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877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F03E2-5057-9991-3DEE-9BE8EB7AD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F4A84EE-456D-7284-768B-90700B2746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69575C9-95D0-2558-E7DD-C394EEA97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646789-FFB6-0DE6-406A-A8D02AAA9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897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CAE7C-AA31-1B13-1B1F-1E0F0DABF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53B2F7-9B06-D04E-5109-06AF854224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882FE3-75EE-94DF-757F-B3A6A0E31B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80770-4CD9-40EA-C925-3B7E72A05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641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77FC2-39D7-69AB-0FA3-303D9EC36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5F1D9FC-5A5A-66D9-3049-56F15376F4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CE26102-F383-93A6-DF69-4713538420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57B93AD-8F4D-89C7-91AB-416F4DF19A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640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56FAA-4BA8-BDFD-2BA7-12F15831D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5692DC1-42CD-9BC1-2DE8-62137C1531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08AA978-9630-1201-269D-44982E54F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0A8CC7-38ED-7ED8-FBE1-562FB69F9C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909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7F6E7-446C-CB34-BEFF-F3C8465F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C3283FE-5640-6259-A175-AB44E2B4F9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52EB4F3-BFA0-E87D-2BD0-9A29C85AA4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72955BD-782B-1964-8FF6-8B9C2FA903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636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A5C1B-BCD2-9571-2523-54347F235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FCC6DA8-C7D3-952F-80CD-1BACECDE6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8ACEA96-B90A-014A-5002-82BE12131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09056F9-5017-7D87-F31D-817CF4B755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51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FC2F0-1B67-2A2B-B757-D4502D0A3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D4E3960-60B6-E61D-8AA9-2CDFA871E2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4959584-47A1-CFFC-BC70-02DC979AB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F4400E8-4F2B-D205-E383-D37558EE6D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18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BBF8D-A31D-CBE7-AAAB-4AA0B36C0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9076D2F-6231-F95B-26F9-17F506F188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97A4057-8AED-505D-1B1B-B8D4683E3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Impact bekijken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61593FB-6AE7-004E-846E-681CE374D0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78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57350-7981-6F94-F78E-6A58A43FF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C1D1684-B0A0-CD3C-06BA-D45903FFDD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D7F4302-7075-6B9F-842C-7AF7A241AD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3EFED5B-D4B9-EF89-FCD4-518D5B318E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41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9E187-29BB-CB02-9DA7-B79733747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EAB43E4-D074-C483-123E-67887AA09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40BE2BD-F136-1212-C75A-90193F4E4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BD4FB09-8507-ECCF-6C0D-53FD549EA3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83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CAA84-22F1-0BAA-58D5-BB1D23356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491A4C8-BFBA-3E52-0B40-F50C08173B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F607D7C-8BBC-316E-6839-9228CB7B40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DDAED52-3724-F9C7-FF10-344AF1F0E4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53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96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14F3-9FF8-4A2D-8A45-1F5DD4977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96F7C-37BC-84EB-B297-8DD0A6C79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nl-NL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909B523-20CB-F64A-00EB-18F7AE8050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2BB8D21-9C80-46CB-B074-75EDEFF1A82E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B875576-FA78-9703-8658-9E6F4A2077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2711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DC48C-EBBA-D32A-CCE5-DFB521E96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9E1356-B3A5-C964-9864-8E7F633B1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17C905-4102-E4A2-7A32-5AD8CB4263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6424EB3F-1289-464C-AA76-C5A58FA5F174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EE695D2-6DE9-88CA-858E-2B4E33BC9D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9921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FD098-02A5-4A82-341C-6F3B43B44E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F05403-D76B-6FDE-532D-C6940AA72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39091BC-4DA3-D76D-EBC2-2B0B59661F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3552FCEF-4E47-433F-98C9-046BF9376E76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3EB8439-69A2-EC7C-9127-26D2ABB85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2577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14F3-9FF8-4A2D-8A45-1F5DD4977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96F7C-37BC-84EB-B297-8DD0A6C79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460487E-95F4-5612-6F28-BA433E0453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0EDC7F28-27CD-481E-B3E8-E8E44E022C65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260FA2-BF5A-718B-AE1F-0B871EF85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9268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D86A7-C5EC-E145-4F8E-03274A31E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5DE37-BF0C-39E9-82BE-943EB65A4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7E6BBBF-0546-AFFB-693D-606AE4C27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30F341E-6B49-4101-B935-0FA19307DD50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214025-D084-5516-44DD-ADEB9B82E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3639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69D69-CAFF-3BD3-C194-7CFF1209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816F7-31BA-2DB5-AE25-819BE9019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C28D756-20B7-25B2-8A89-C5988A4E8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7C54F093-7BF9-4E90-9597-E658973542B7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1442E53-3E15-3F53-97D9-548760D2C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1637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24E40-25F3-673F-9BE1-74FD11D39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18C9A-E365-5136-72B8-8051FA407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2776A-6D08-FEA3-9A9F-F425AAD78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BDFA54B-F9A2-FC35-E62B-E54166A60D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291C8F0-D9B9-4564-80B9-5EDE90B6D546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CF46F01-B497-A0A7-265C-FA232527E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710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9F825-A3B1-D4A5-C92F-D7B16935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FAB1D-EEC1-257D-D717-83F0139E5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3388B-796B-006F-4886-310FB53E3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A5C09A-EDAC-5E80-0AFD-0292C85AA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15AD5-FE57-8CA5-FD75-09E934F91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EDFDBE8-E69F-B90E-E8AD-176E1A0CAC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2E54C464-7066-4AD8-9D36-80DC8D178C6F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92F8AA7-0304-16CB-F0C8-45564A6F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0952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D3335-0A8E-7337-27D1-DE0960320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CD32588-6542-EB35-8FD0-BA759013E5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4EF3A9E-C92E-495B-9C77-75258AA4A5B9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C086194-D83A-5040-515D-58209E4AB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6461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DD445B-44B1-C11A-3274-C7B01AA7AB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44DDAC5A-72DA-48BC-948D-F5E2844A5EFB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137C1C-8E04-FFBA-C33B-0BC78C6F6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0662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41616-249D-7E6E-F14B-EC400D3A5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13104-7DBB-5027-CAED-745D9CFD2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D55F5-55AC-4A32-4F1E-2D5689CDA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29AECA8-B148-6DF0-3220-99DD49699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4881A11-1825-4F67-AF2D-4B0A77539CA6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F6CDFEE-D89E-0951-451D-953190398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6222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D86A7-C5EC-E145-4F8E-03274A31E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5DE37-BF0C-39E9-82BE-943EB65A4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14B1DEC-DE53-B427-0A19-F46E5BABA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3B2F8C6D-2D1A-436A-984E-4C6F419EBD77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56427D-83C0-BA84-EB8C-81B6A623C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7480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3B614-D648-DDEA-885F-026EFA47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85A18C-8595-AF66-AE4D-84AE3EFF53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06F4-DA5A-055C-1DE1-51711951C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447363C-58D8-2BA8-28D4-D6B1A075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7C9EFA3D-5186-45D1-BDD3-5E4004167D69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5E12A3B-C443-2C08-1E98-80DA7ED133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3061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DC48C-EBBA-D32A-CCE5-DFB521E96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9E1356-B3A5-C964-9864-8E7F633B1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57D382D-136D-A42E-E367-7BB8FF6F2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465A47B-E9B7-4B87-8390-418384B219E0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8BB83E-A1D3-3C22-DC6E-601DDE722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1521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FD098-02A5-4A82-341C-6F3B43B44E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F05403-D76B-6FDE-532D-C6940AA72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84A707A-2E10-1A2E-5CD8-70B69465E7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17A5BAC6-4A8D-4C7E-A0F4-5AE27021F6C6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B92A6FB-06A5-EAAC-2034-609788C23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909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69D69-CAFF-3BD3-C194-7CFF1209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816F7-31BA-2DB5-AE25-819BE9019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AE01860-9745-C54C-5736-069679481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5FB26461-80ED-477B-948D-988D1AA53323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047FDE1-00C8-7E1C-BCBF-48128356D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7114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24E40-25F3-673F-9BE1-74FD11D39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18C9A-E365-5136-72B8-8051FA407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2776A-6D08-FEA3-9A9F-F425AAD78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79A9A09-8108-B3F5-919E-D6B0AA2B7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514C157B-8659-490B-BAB4-FF312D9B1CF1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12E10DD-7606-A3A0-0786-8E4C0669B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112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9F825-A3B1-D4A5-C92F-D7B16935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FAB1D-EEC1-257D-D717-83F0139E5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3388B-796B-006F-4886-310FB53E3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A5C09A-EDAC-5E80-0AFD-0292C85AA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15AD5-FE57-8CA5-FD75-09E934F91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6B8D69-E516-83A8-8DB2-9192D511D6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F043C7F-85BB-47C8-9409-0961BAF70082}" type="datetime6">
              <a:rPr lang="nl-NL" smtClean="0"/>
              <a:t>februari ’26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C282F0-FC0C-C74F-9B97-B285E8918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0822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D3335-0A8E-7337-27D1-DE0960320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6D8EBE4-9E1A-2353-7D1F-AF3D232733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678DCBEC-D030-4147-AB8A-3E3A0CDE167E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261AF35-8C98-B977-F8BC-06675C707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961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08D983D-51C3-8776-C054-105233E0CA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7F45161-1689-427A-AD66-8FED5089C998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36F08F-583D-5A47-A6D3-BC1306B06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018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41616-249D-7E6E-F14B-EC400D3A5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13104-7DBB-5027-CAED-745D9CFD2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D55F5-55AC-4A32-4F1E-2D5689CDA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A3BE2-A34E-56C0-CB28-126E00F4A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E9CE2BD-107D-443A-93DA-E91D71B18CC7}" type="datetime6">
              <a:rPr lang="nl-NL" smtClean="0"/>
              <a:t>februari ’26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566B32-9936-4DF9-D812-138A1D61C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9268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3B614-D648-DDEA-885F-026EFA47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85A18C-8595-AF66-AE4D-84AE3EFF53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06F4-DA5A-055C-1DE1-51711951C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C6249D-7F43-0944-4C0A-B4C80063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77F81D74-C911-4A5E-8F86-E481AB9C3032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A4E828E-338A-0AFC-E8BA-697E2D2EF1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538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AB1DD"/>
            </a:gs>
            <a:gs pos="52000">
              <a:srgbClr val="05A2C9"/>
            </a:gs>
            <a:gs pos="100000">
              <a:srgbClr val="0092B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8289E8-1DF3-CB4C-6289-920C9287F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F5C55-8DA5-D155-6087-E98407777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8E72E-9ED7-3766-3DAB-E37F67965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FFE7837-2778-4903-86C0-4C5BD95B5E7B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2AA37-1009-5E9D-5999-0D0E0E5E0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053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Fira Sans ExtraBold" panose="020B09030500000200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8289E8-1DF3-CB4C-6289-920C9287F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F5C55-8DA5-D155-6087-E98407777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l-NL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09C768C-1B98-E53A-C5B9-4F096B0B3D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742EFAB9-6239-4AD1-91ED-740F170DEF64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2209969-DBB7-F54B-4664-590A651D8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56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Fira Sans ExtraBold" panose="020B09030500000200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hyperlink" Target="http://www.greengearalliance.e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hyperlink" Target="mailto:info@greengearalliance.eu?subject=Ik%20wil%20meedoen%20aan%20de%20GGA%20als%20producent" TargetMode="External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://www.greengearalliance.eu/" TargetMode="External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greengearalliance.eu/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greengearalliance.eu/impact-overzicht-2025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reengearalliance.eu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greengearalliance.eu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greengearalliance.eu/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reengearalliance.eu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greengearalliance.eu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2DB62-30E5-0089-37F0-DF9E5250D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C5A22D7E-9330-B146-433D-27DE3AC4A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59CD2E7F-B611-36EC-CC1F-92EFDE51F2F7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D642706-AD35-B6AA-414F-CB025BE45E73}"/>
              </a:ext>
            </a:extLst>
          </p:cNvPr>
          <p:cNvSpPr txBox="1">
            <a:spLocks/>
          </p:cNvSpPr>
          <p:nvPr/>
        </p:nvSpPr>
        <p:spPr>
          <a:xfrm>
            <a:off x="4252864" y="1534932"/>
            <a:ext cx="3984055" cy="2073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chemeClr val="tx1"/>
                </a:solidFill>
              </a:rPr>
              <a:t>Green Gear Alliance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7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Voor retourlogistiek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7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en verwerking</a:t>
            </a:r>
            <a:r>
              <a:rPr lang="nl-NL" sz="2700" b="1" baseline="30000" dirty="0">
                <a:solidFill>
                  <a:schemeClr val="tx1"/>
                </a:solidFill>
                <a:latin typeface="Fira Sans Black" panose="020B0A03050000020004" pitchFamily="34" charset="0"/>
              </a:rPr>
              <a:t> in de Benelux</a:t>
            </a:r>
            <a:endParaRPr lang="nl-NL" sz="2700" b="1" dirty="0">
              <a:solidFill>
                <a:schemeClr val="tx1"/>
              </a:solidFill>
              <a:latin typeface="Fira Sans Black" panose="020B0A03050000020004" pitchFamily="34" charset="0"/>
            </a:endParaRP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1200" b="1" dirty="0">
                <a:solidFill>
                  <a:schemeClr val="tx1"/>
                </a:solidFill>
              </a:rPr>
              <a:t>Van werkkleding, werkschoenen en andere PBM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F6E4D957-1D94-FBC1-2DC6-C68D972225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0A6722FC-7C3D-EC1C-018D-7B8546E6F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AFE444E1-36B7-26B2-B47A-A127DA363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75" y="-160477"/>
            <a:ext cx="5143500" cy="5143500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CDB21F6-4589-FC43-22BE-C05FBB87D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  <p:sp>
        <p:nvSpPr>
          <p:cNvPr id="3" name="Rechthoek: afgeronde hoeken 2">
            <a:hlinkClick r:id="rId7"/>
            <a:extLst>
              <a:ext uri="{FF2B5EF4-FFF2-40B4-BE49-F238E27FC236}">
                <a16:creationId xmlns:a16="http://schemas.microsoft.com/office/drawing/2014/main" id="{DC643514-F3AB-4AB9-B2A2-BB2E207B168D}"/>
              </a:ext>
            </a:extLst>
          </p:cNvPr>
          <p:cNvSpPr/>
          <p:nvPr/>
        </p:nvSpPr>
        <p:spPr>
          <a:xfrm>
            <a:off x="5894621" y="3663686"/>
            <a:ext cx="2748690" cy="564817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/>
              <a:t>Ga naar www.greengearalliance.eu en doe mee als inzamelpartner!</a:t>
            </a:r>
          </a:p>
        </p:txBody>
      </p:sp>
    </p:spTree>
    <p:extLst>
      <p:ext uri="{BB962C8B-B14F-4D97-AF65-F5344CB8AC3E}">
        <p14:creationId xmlns:p14="http://schemas.microsoft.com/office/powerpoint/2010/main" val="2040627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79ECC-7FEE-B277-A9A5-DEA3E69F9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9712877A-E24A-E3F0-6F82-D394EAF09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5BD07B66-00F2-CBD4-773A-87EB0EC1C300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DDAD752-7CB3-1616-406F-965889AF5531}"/>
              </a:ext>
            </a:extLst>
          </p:cNvPr>
          <p:cNvSpPr txBox="1">
            <a:spLocks/>
          </p:cNvSpPr>
          <p:nvPr/>
        </p:nvSpPr>
        <p:spPr>
          <a:xfrm>
            <a:off x="4252864" y="1795311"/>
            <a:ext cx="4631399" cy="1759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Lever je oude werkkleding in bij de Green Gear Alliance!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6C191450-1023-12A9-F08A-9448783510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4D50F213-7652-26E9-790B-0E522C93EC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773034A3-3F27-0B93-0AAD-B4D4FF1AA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75" y="-160477"/>
            <a:ext cx="5143500" cy="5143500"/>
          </a:xfrm>
          <a:prstGeom prst="rect">
            <a:avLst/>
          </a:prstGeom>
        </p:spPr>
      </p:pic>
      <p:sp>
        <p:nvSpPr>
          <p:cNvPr id="3" name="Rechthoek: afgeronde hoeken 2">
            <a:hlinkClick r:id="rId7"/>
            <a:extLst>
              <a:ext uri="{FF2B5EF4-FFF2-40B4-BE49-F238E27FC236}">
                <a16:creationId xmlns:a16="http://schemas.microsoft.com/office/drawing/2014/main" id="{4B4F0159-951C-A0DE-66E1-0D65896BEFD5}"/>
              </a:ext>
            </a:extLst>
          </p:cNvPr>
          <p:cNvSpPr/>
          <p:nvPr/>
        </p:nvSpPr>
        <p:spPr>
          <a:xfrm>
            <a:off x="4347722" y="2822500"/>
            <a:ext cx="3889197" cy="643591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Alles over de GGA en </a:t>
            </a:r>
          </a:p>
          <a:p>
            <a:pPr algn="ctr"/>
            <a:r>
              <a:rPr lang="nl-NL" sz="1600" b="1" dirty="0"/>
              <a:t>hoe je start met inzamelen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614F3A2-6B62-38AC-64C0-41E2DA477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1966897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Afbeelding met kleding, persoon, Menselijk gezicht, person&#10;&#10;Door AI gegenereerde inhoud is mogelijk onjuist.">
            <a:extLst>
              <a:ext uri="{FF2B5EF4-FFF2-40B4-BE49-F238E27FC236}">
                <a16:creationId xmlns:a16="http://schemas.microsoft.com/office/drawing/2014/main" id="{52D58EAF-C955-41F3-39DF-B2D0BD2B2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5" t="2879" r="21892" b="-3295"/>
          <a:stretch>
            <a:fillRect/>
          </a:stretch>
        </p:blipFill>
        <p:spPr>
          <a:xfrm>
            <a:off x="0" y="-1396"/>
            <a:ext cx="1908000" cy="5164931"/>
          </a:xfrm>
          <a:prstGeom prst="rect">
            <a:avLst/>
          </a:prstGeom>
        </p:spPr>
      </p:pic>
      <p:pic>
        <p:nvPicPr>
          <p:cNvPr id="14" name="Afbeelding 13" descr="Afbeelding met kleding, schoeisel, persoon, person&#10;&#10;Door AI gegenereerde inhoud is mogelijk onjuist.">
            <a:extLst>
              <a:ext uri="{FF2B5EF4-FFF2-40B4-BE49-F238E27FC236}">
                <a16:creationId xmlns:a16="http://schemas.microsoft.com/office/drawing/2014/main" id="{15C032B4-E461-4CCA-ACCC-2AB93FF36F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3" t="-1" r="17295" b="26731"/>
          <a:stretch>
            <a:fillRect/>
          </a:stretch>
        </p:blipFill>
        <p:spPr>
          <a:xfrm>
            <a:off x="1893488" y="0"/>
            <a:ext cx="1908000" cy="5163534"/>
          </a:xfrm>
          <a:prstGeom prst="rect">
            <a:avLst/>
          </a:prstGeo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CD805E-1054-17F9-924E-1A42B3AAA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18" name="Afbeelding 17" descr="Afbeelding met kleding, werkkleding, Arbeider, persoon&#10;&#10;Door AI gegenereerde inhoud is mogelijk onjuist.">
            <a:extLst>
              <a:ext uri="{FF2B5EF4-FFF2-40B4-BE49-F238E27FC236}">
                <a16:creationId xmlns:a16="http://schemas.microsoft.com/office/drawing/2014/main" id="{575DBBDB-B2F2-FA54-A614-5289B42AFB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6" r="16601" b="-390"/>
          <a:stretch>
            <a:fillRect/>
          </a:stretch>
        </p:blipFill>
        <p:spPr>
          <a:xfrm>
            <a:off x="3807000" y="-1"/>
            <a:ext cx="1908000" cy="5163535"/>
          </a:xfrm>
          <a:prstGeom prst="rect">
            <a:avLst/>
          </a:prstGeom>
        </p:spPr>
      </p:pic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EC69C16B-0C07-90C8-F78B-CA373A5648D4}"/>
              </a:ext>
            </a:extLst>
          </p:cNvPr>
          <p:cNvCxnSpPr>
            <a:cxnSpLocks/>
          </p:cNvCxnSpPr>
          <p:nvPr/>
        </p:nvCxnSpPr>
        <p:spPr>
          <a:xfrm>
            <a:off x="1903500" y="-1396"/>
            <a:ext cx="0" cy="5143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61ED5219-1E6F-0B97-88B6-BCDBD34E3101}"/>
              </a:ext>
            </a:extLst>
          </p:cNvPr>
          <p:cNvCxnSpPr>
            <a:cxnSpLocks/>
          </p:cNvCxnSpPr>
          <p:nvPr/>
        </p:nvCxnSpPr>
        <p:spPr>
          <a:xfrm>
            <a:off x="3795975" y="-1396"/>
            <a:ext cx="0" cy="5143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55187396-A737-A04E-7743-BCA9AC6E75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4098800"/>
            <a:ext cx="9144000" cy="1064736"/>
          </a:xfrm>
          <a:prstGeom prst="rect">
            <a:avLst/>
          </a:prstGeom>
        </p:spPr>
      </p:pic>
      <p:sp>
        <p:nvSpPr>
          <p:cNvPr id="32" name="Titel 1">
            <a:extLst>
              <a:ext uri="{FF2B5EF4-FFF2-40B4-BE49-F238E27FC236}">
                <a16:creationId xmlns:a16="http://schemas.microsoft.com/office/drawing/2014/main" id="{6EF023EF-BECC-056D-6E74-4CA32B612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8359" y="693055"/>
            <a:ext cx="2855320" cy="1414170"/>
          </a:xfrm>
        </p:spPr>
        <p:txBody>
          <a:bodyPr>
            <a:normAutofit/>
          </a:bodyPr>
          <a:lstStyle/>
          <a:p>
            <a:r>
              <a:rPr lang="nl-NL" sz="1400" dirty="0"/>
              <a:t>Welke eigenschappen zijn belangrijk bij het selecteren van werkkleding, werkschoenen en andere PBM?</a:t>
            </a:r>
          </a:p>
        </p:txBody>
      </p:sp>
      <p:sp>
        <p:nvSpPr>
          <p:cNvPr id="33" name="Rechthoek: afgeronde hoeken 32">
            <a:hlinkClick r:id="rId7"/>
            <a:extLst>
              <a:ext uri="{FF2B5EF4-FFF2-40B4-BE49-F238E27FC236}">
                <a16:creationId xmlns:a16="http://schemas.microsoft.com/office/drawing/2014/main" id="{901CAA45-D886-4785-77EA-6DD18E220EEE}"/>
              </a:ext>
            </a:extLst>
          </p:cNvPr>
          <p:cNvSpPr/>
          <p:nvPr/>
        </p:nvSpPr>
        <p:spPr>
          <a:xfrm>
            <a:off x="6021928" y="3390962"/>
            <a:ext cx="2648182" cy="90999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/>
              <a:t>Als we zoveel moeite doen om te selecteren aan de voorkant, is het niet zonde deze producten als afval te laten eindigen?</a:t>
            </a:r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F799BBB8-60D8-2148-5CB6-7A1E694CD2C9}"/>
              </a:ext>
            </a:extLst>
          </p:cNvPr>
          <p:cNvSpPr/>
          <p:nvPr/>
        </p:nvSpPr>
        <p:spPr>
          <a:xfrm>
            <a:off x="6046852" y="1957736"/>
            <a:ext cx="2648183" cy="10785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9AC51E-84CD-3270-7DC0-F97055A92471}"/>
              </a:ext>
            </a:extLst>
          </p:cNvPr>
          <p:cNvSpPr txBox="1">
            <a:spLocks/>
          </p:cNvSpPr>
          <p:nvPr/>
        </p:nvSpPr>
        <p:spPr>
          <a:xfrm>
            <a:off x="6223769" y="2120045"/>
            <a:ext cx="2244500" cy="763524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nl-NL" sz="1200" i="1" dirty="0">
                <a:solidFill>
                  <a:schemeClr val="tx1"/>
                </a:solidFill>
              </a:rPr>
              <a:t>Veiligheid, draagcomfort, uitstraling, kwaliteit, prijs, …</a:t>
            </a:r>
          </a:p>
        </p:txBody>
      </p:sp>
      <p:sp>
        <p:nvSpPr>
          <p:cNvPr id="4" name="Tijdelijke aanduiding voor voettekst 1">
            <a:extLst>
              <a:ext uri="{FF2B5EF4-FFF2-40B4-BE49-F238E27FC236}">
                <a16:creationId xmlns:a16="http://schemas.microsoft.com/office/drawing/2014/main" id="{6DB43014-FA8A-C39C-1675-B9D5C00804BC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8D2653E3-457C-4E35-E425-A5D5041E091D}"/>
              </a:ext>
            </a:extLst>
          </p:cNvPr>
          <p:cNvCxnSpPr/>
          <p:nvPr/>
        </p:nvCxnSpPr>
        <p:spPr>
          <a:xfrm>
            <a:off x="8010154" y="4098800"/>
            <a:ext cx="45811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70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525F0-D55C-B577-3063-24960699F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6A38ABF1-1977-ED46-B023-A73A423961E3}"/>
              </a:ext>
            </a:extLst>
          </p:cNvPr>
          <p:cNvCxnSpPr>
            <a:cxnSpLocks/>
          </p:cNvCxnSpPr>
          <p:nvPr/>
        </p:nvCxnSpPr>
        <p:spPr>
          <a:xfrm>
            <a:off x="4570500" y="-1396"/>
            <a:ext cx="0" cy="5143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88DABF2-88DE-4A66-87DC-D8B92CDFFF31}"/>
              </a:ext>
            </a:extLst>
          </p:cNvPr>
          <p:cNvSpPr/>
          <p:nvPr/>
        </p:nvSpPr>
        <p:spPr>
          <a:xfrm flipH="1">
            <a:off x="5639470" y="0"/>
            <a:ext cx="3504530" cy="5143500"/>
          </a:xfrm>
          <a:prstGeom prst="rect">
            <a:avLst/>
          </a:prstGeom>
          <a:gradFill>
            <a:gsLst>
              <a:gs pos="0">
                <a:srgbClr val="95C31D"/>
              </a:gs>
              <a:gs pos="54000">
                <a:srgbClr val="67B829"/>
              </a:gs>
              <a:gs pos="100000">
                <a:srgbClr val="39AC3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29EB0-18AE-3AED-860B-7A8D6336C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AF6B6B-C7F4-A1F7-B8DD-6AE0C426D86F}"/>
              </a:ext>
            </a:extLst>
          </p:cNvPr>
          <p:cNvSpPr/>
          <p:nvPr/>
        </p:nvSpPr>
        <p:spPr>
          <a:xfrm>
            <a:off x="361850" y="1363922"/>
            <a:ext cx="4886560" cy="2773964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EB0F17-FE2A-491F-6F39-37F2ECED4D44}"/>
              </a:ext>
            </a:extLst>
          </p:cNvPr>
          <p:cNvSpPr txBox="1">
            <a:spLocks/>
          </p:cNvSpPr>
          <p:nvPr/>
        </p:nvSpPr>
        <p:spPr>
          <a:xfrm>
            <a:off x="731287" y="3015100"/>
            <a:ext cx="1320950" cy="11227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600" b="1" dirty="0">
                <a:solidFill>
                  <a:srgbClr val="95C31D"/>
                </a:solidFill>
              </a:rPr>
              <a:t>Werktextiel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400" dirty="0">
                <a:solidFill>
                  <a:srgbClr val="95C31D"/>
                </a:solidFill>
              </a:rPr>
              <a:t>12-15 </a:t>
            </a:r>
            <a:r>
              <a:rPr lang="nl-NL" sz="2400" dirty="0" err="1">
                <a:solidFill>
                  <a:srgbClr val="95C31D"/>
                </a:solidFill>
              </a:rPr>
              <a:t>kton</a:t>
            </a:r>
            <a:endParaRPr lang="nl-NL" sz="2400" dirty="0">
              <a:solidFill>
                <a:srgbClr val="95C31D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A29CEFD-A864-A9EE-2DD1-8F5083DF194A}"/>
              </a:ext>
            </a:extLst>
          </p:cNvPr>
          <p:cNvSpPr txBox="1">
            <a:spLocks/>
          </p:cNvSpPr>
          <p:nvPr/>
        </p:nvSpPr>
        <p:spPr>
          <a:xfrm>
            <a:off x="2150961" y="3061307"/>
            <a:ext cx="1448082" cy="898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400" b="1" dirty="0">
                <a:solidFill>
                  <a:srgbClr val="95C31D"/>
                </a:solidFill>
              </a:rPr>
              <a:t>Werkschoenen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95C31D"/>
                </a:solidFill>
              </a:rPr>
              <a:t>3,6 </a:t>
            </a:r>
            <a:r>
              <a:rPr lang="nl-NL" sz="1400" dirty="0" err="1">
                <a:solidFill>
                  <a:srgbClr val="95C31D"/>
                </a:solidFill>
              </a:rPr>
              <a:t>kton</a:t>
            </a:r>
            <a:endParaRPr lang="nl-NL" sz="1400" dirty="0">
              <a:solidFill>
                <a:srgbClr val="95C31D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90B4B1-4744-F5C2-411F-68542873157B}"/>
              </a:ext>
            </a:extLst>
          </p:cNvPr>
          <p:cNvSpPr txBox="1">
            <a:spLocks/>
          </p:cNvSpPr>
          <p:nvPr/>
        </p:nvSpPr>
        <p:spPr>
          <a:xfrm>
            <a:off x="3635705" y="3072634"/>
            <a:ext cx="1448082" cy="444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400" b="1" dirty="0">
                <a:solidFill>
                  <a:srgbClr val="95C31D"/>
                </a:solidFill>
              </a:rPr>
              <a:t>Overige PBM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95C31D"/>
                </a:solidFill>
              </a:rPr>
              <a:t>0,9 </a:t>
            </a:r>
            <a:r>
              <a:rPr lang="nl-NL" sz="1400" dirty="0" err="1">
                <a:solidFill>
                  <a:srgbClr val="95C31D"/>
                </a:solidFill>
              </a:rPr>
              <a:t>kton</a:t>
            </a:r>
            <a:endParaRPr lang="nl-NL" sz="1400" dirty="0">
              <a:solidFill>
                <a:srgbClr val="95C31D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C6D9B2-3053-3EB9-52C7-EEBC9D42B8E5}"/>
              </a:ext>
            </a:extLst>
          </p:cNvPr>
          <p:cNvSpPr txBox="1">
            <a:spLocks/>
          </p:cNvSpPr>
          <p:nvPr/>
        </p:nvSpPr>
        <p:spPr>
          <a:xfrm>
            <a:off x="5985232" y="1709858"/>
            <a:ext cx="2787386" cy="126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000" b="1" dirty="0"/>
              <a:t>De meeste van deze producten eindigen als afval</a:t>
            </a:r>
            <a:endParaRPr lang="nl-NL" sz="32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AFB49EE-BAA2-3B68-070D-4CB2AF49A253}"/>
              </a:ext>
            </a:extLst>
          </p:cNvPr>
          <p:cNvSpPr txBox="1">
            <a:spLocks/>
          </p:cNvSpPr>
          <p:nvPr/>
        </p:nvSpPr>
        <p:spPr>
          <a:xfrm>
            <a:off x="357212" y="586585"/>
            <a:ext cx="5343476" cy="1948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000" b="1" dirty="0">
                <a:solidFill>
                  <a:schemeClr val="tx1"/>
                </a:solidFill>
              </a:rPr>
              <a:t>Jaarlijkse afzet werkkleding, werkschoenen en andere PBM (Nederland)</a:t>
            </a:r>
            <a:endParaRPr lang="nl-NL" sz="3200" b="1" dirty="0">
              <a:solidFill>
                <a:schemeClr val="tx1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1E0334A-4B77-48E4-D2DC-6B5D35B86C55}"/>
              </a:ext>
            </a:extLst>
          </p:cNvPr>
          <p:cNvSpPr txBox="1">
            <a:spLocks/>
          </p:cNvSpPr>
          <p:nvPr/>
        </p:nvSpPr>
        <p:spPr>
          <a:xfrm>
            <a:off x="564174" y="4098800"/>
            <a:ext cx="4100629" cy="761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tx1"/>
                </a:solidFill>
              </a:rPr>
              <a:t>Naar schatting</a:t>
            </a:r>
          </a:p>
        </p:txBody>
      </p:sp>
      <p:pic>
        <p:nvPicPr>
          <p:cNvPr id="19" name="Picture 18" descr="A green and blue sunglasses&#10;&#10;Description automatically generated">
            <a:extLst>
              <a:ext uri="{FF2B5EF4-FFF2-40B4-BE49-F238E27FC236}">
                <a16:creationId xmlns:a16="http://schemas.microsoft.com/office/drawing/2014/main" id="{D5F50237-0CF9-232F-8296-7EAA1E086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0000">
            <a:off x="3716052" y="2037951"/>
            <a:ext cx="795664" cy="444887"/>
          </a:xfrm>
          <a:prstGeom prst="rect">
            <a:avLst/>
          </a:prstGeom>
        </p:spPr>
      </p:pic>
      <p:pic>
        <p:nvPicPr>
          <p:cNvPr id="21" name="Picture 20" descr="A blue and green vest with a black background&#10;&#10;Description automatically generated">
            <a:extLst>
              <a:ext uri="{FF2B5EF4-FFF2-40B4-BE49-F238E27FC236}">
                <a16:creationId xmlns:a16="http://schemas.microsoft.com/office/drawing/2014/main" id="{197DCD5A-2F74-8BCE-742F-E63491B76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48" y="1664758"/>
            <a:ext cx="1117855" cy="1295695"/>
          </a:xfrm>
          <a:prstGeom prst="rect">
            <a:avLst/>
          </a:prstGeom>
        </p:spPr>
      </p:pic>
      <p:pic>
        <p:nvPicPr>
          <p:cNvPr id="23" name="Picture 22" descr="A green boot with black outline&#10;&#10;Description automatically generated">
            <a:extLst>
              <a:ext uri="{FF2B5EF4-FFF2-40B4-BE49-F238E27FC236}">
                <a16:creationId xmlns:a16="http://schemas.microsoft.com/office/drawing/2014/main" id="{F672B53B-FE32-DA60-9025-21F22C053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831" y="2410296"/>
            <a:ext cx="658341" cy="548618"/>
          </a:xfrm>
          <a:prstGeom prst="rect">
            <a:avLst/>
          </a:prstGeom>
        </p:spPr>
      </p:pic>
      <p:pic>
        <p:nvPicPr>
          <p:cNvPr id="25" name="Picture 24" descr="A blue and black hard hat&#10;&#10;Description automatically generated">
            <a:extLst>
              <a:ext uri="{FF2B5EF4-FFF2-40B4-BE49-F238E27FC236}">
                <a16:creationId xmlns:a16="http://schemas.microsoft.com/office/drawing/2014/main" id="{3AC80886-1A87-3870-8E7D-9ACA3242D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885" y="2427901"/>
            <a:ext cx="667687" cy="60557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F1A8CB8-DDB3-52B2-E0F1-8FA1360A8913}"/>
              </a:ext>
            </a:extLst>
          </p:cNvPr>
          <p:cNvSpPr txBox="1">
            <a:spLocks/>
          </p:cNvSpPr>
          <p:nvPr/>
        </p:nvSpPr>
        <p:spPr>
          <a:xfrm>
            <a:off x="5872897" y="2827153"/>
            <a:ext cx="3004990" cy="126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200" dirty="0"/>
              <a:t>15kton aan werkkleding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200" dirty="0"/>
              <a:t>Dat is 15.000.000 kg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050" dirty="0"/>
              <a:t>Dat zijn jaarlijks 520 betonmixertrucks die hun inhoud zo de verbrandingsoven in kieperen!</a:t>
            </a:r>
          </a:p>
        </p:txBody>
      </p:sp>
    </p:spTree>
    <p:extLst>
      <p:ext uri="{BB962C8B-B14F-4D97-AF65-F5344CB8AC3E}">
        <p14:creationId xmlns:p14="http://schemas.microsoft.com/office/powerpoint/2010/main" val="185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1E181-D9DC-AC6A-A665-BCACE2779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 descr="Afbeelding met hemel, gebouw, wolk, buitenshuis&#10;&#10;Door AI gegenereerde inhoud is mogelijk onjuist.">
            <a:extLst>
              <a:ext uri="{FF2B5EF4-FFF2-40B4-BE49-F238E27FC236}">
                <a16:creationId xmlns:a16="http://schemas.microsoft.com/office/drawing/2014/main" id="{6D76B8A7-9AB5-759B-056B-14348E2BA9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6" t="90" r="27540" b="920"/>
          <a:stretch>
            <a:fillRect/>
          </a:stretch>
        </p:blipFill>
        <p:spPr>
          <a:xfrm>
            <a:off x="-20956" y="0"/>
            <a:ext cx="3242099" cy="5143500"/>
          </a:xfrm>
          <a:prstGeom prst="rect">
            <a:avLst/>
          </a:prstGeom>
        </p:spPr>
      </p:pic>
      <p:pic>
        <p:nvPicPr>
          <p:cNvPr id="24" name="Afbeelding 23" descr="Afbeelding met persoon, fruit, voedsel, bes&#10;&#10;Door AI gegenereerde inhoud is mogelijk onjuist.">
            <a:extLst>
              <a:ext uri="{FF2B5EF4-FFF2-40B4-BE49-F238E27FC236}">
                <a16:creationId xmlns:a16="http://schemas.microsoft.com/office/drawing/2014/main" id="{44A8FBBB-011A-A465-5E66-C5BEF16BFB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1" t="3592" r="-363" b="3388"/>
          <a:stretch>
            <a:fillRect/>
          </a:stretch>
        </p:blipFill>
        <p:spPr>
          <a:xfrm>
            <a:off x="2586835" y="1"/>
            <a:ext cx="5916540" cy="5133480"/>
          </a:xfrm>
          <a:prstGeom prst="rect">
            <a:avLst/>
          </a:prstGeom>
        </p:spPr>
      </p:pic>
      <p:grpSp>
        <p:nvGrpSpPr>
          <p:cNvPr id="29" name="Groep 28">
            <a:extLst>
              <a:ext uri="{FF2B5EF4-FFF2-40B4-BE49-F238E27FC236}">
                <a16:creationId xmlns:a16="http://schemas.microsoft.com/office/drawing/2014/main" id="{427FC4AC-D0EB-9DCB-6857-2BC8FF0D954D}"/>
              </a:ext>
            </a:extLst>
          </p:cNvPr>
          <p:cNvGrpSpPr/>
          <p:nvPr/>
        </p:nvGrpSpPr>
        <p:grpSpPr>
          <a:xfrm>
            <a:off x="2482676" y="-10020"/>
            <a:ext cx="251920" cy="5143500"/>
            <a:chOff x="13923788" y="-10020"/>
            <a:chExt cx="251920" cy="5143500"/>
          </a:xfrm>
        </p:grpSpPr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DFB7A04E-FE1A-EDE9-5820-93312BB45357}"/>
                </a:ext>
              </a:extLst>
            </p:cNvPr>
            <p:cNvCxnSpPr>
              <a:cxnSpLocks/>
            </p:cNvCxnSpPr>
            <p:nvPr/>
          </p:nvCxnSpPr>
          <p:spPr>
            <a:xfrm>
              <a:off x="14049748" y="-10020"/>
              <a:ext cx="0" cy="5143500"/>
            </a:xfrm>
            <a:prstGeom prst="line">
              <a:avLst/>
            </a:prstGeom>
            <a:ln w="57150">
              <a:solidFill>
                <a:srgbClr val="95C31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id="{1A1945F2-1AA5-914C-1387-C7F850E564D9}"/>
                </a:ext>
              </a:extLst>
            </p:cNvPr>
            <p:cNvSpPr/>
            <p:nvPr/>
          </p:nvSpPr>
          <p:spPr>
            <a:xfrm>
              <a:off x="13923788" y="2332672"/>
              <a:ext cx="251920" cy="45811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053886E9-8AB6-EDD2-7D2A-8B56C25C2D82}"/>
                </a:ext>
              </a:extLst>
            </p:cNvPr>
            <p:cNvGrpSpPr/>
            <p:nvPr/>
          </p:nvGrpSpPr>
          <p:grpSpPr>
            <a:xfrm>
              <a:off x="13980023" y="2534345"/>
              <a:ext cx="139450" cy="54769"/>
              <a:chOff x="2959224" y="2419045"/>
              <a:chExt cx="139450" cy="54769"/>
            </a:xfrm>
          </p:grpSpPr>
          <p:cxnSp>
            <p:nvCxnSpPr>
              <p:cNvPr id="15" name="Rechte verbindingslijn 14">
                <a:extLst>
                  <a:ext uri="{FF2B5EF4-FFF2-40B4-BE49-F238E27FC236}">
                    <a16:creationId xmlns:a16="http://schemas.microsoft.com/office/drawing/2014/main" id="{33ACE98D-29FF-C041-314D-8FE97F8B66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9224" y="2419045"/>
                <a:ext cx="139450" cy="0"/>
              </a:xfrm>
              <a:prstGeom prst="line">
                <a:avLst/>
              </a:prstGeom>
              <a:ln>
                <a:solidFill>
                  <a:srgbClr val="95C31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chte verbindingslijn 15">
                <a:extLst>
                  <a:ext uri="{FF2B5EF4-FFF2-40B4-BE49-F238E27FC236}">
                    <a16:creationId xmlns:a16="http://schemas.microsoft.com/office/drawing/2014/main" id="{84607729-BBD4-FEAA-3572-F48CED0A33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9224" y="2473814"/>
                <a:ext cx="139450" cy="0"/>
              </a:xfrm>
              <a:prstGeom prst="line">
                <a:avLst/>
              </a:prstGeom>
              <a:ln>
                <a:solidFill>
                  <a:srgbClr val="95C31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C7B96BAA-B790-7046-2B82-98268F506C33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Webinar GGA voor inzamelpartners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539B4D-A1E6-0FC9-69BC-7D90AC361D4E}"/>
              </a:ext>
            </a:extLst>
          </p:cNvPr>
          <p:cNvSpPr/>
          <p:nvPr/>
        </p:nvSpPr>
        <p:spPr>
          <a:xfrm flipH="1">
            <a:off x="5639470" y="-1"/>
            <a:ext cx="3504530" cy="5133481"/>
          </a:xfrm>
          <a:prstGeom prst="rect">
            <a:avLst/>
          </a:prstGeom>
          <a:gradFill>
            <a:gsLst>
              <a:gs pos="0">
                <a:srgbClr val="95C31D"/>
              </a:gs>
              <a:gs pos="54000">
                <a:srgbClr val="67B829"/>
              </a:gs>
              <a:gs pos="100000">
                <a:srgbClr val="39AC3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A250F0-663F-7A8E-8382-950D46900707}"/>
              </a:ext>
            </a:extLst>
          </p:cNvPr>
          <p:cNvSpPr txBox="1">
            <a:spLocks/>
          </p:cNvSpPr>
          <p:nvPr/>
        </p:nvSpPr>
        <p:spPr>
          <a:xfrm>
            <a:off x="5985231" y="1948105"/>
            <a:ext cx="2875381" cy="126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000" b="1" dirty="0"/>
              <a:t>Dit zijn waardevolle grondstoffen die wij van de verbrandingsoven redden</a:t>
            </a:r>
            <a:endParaRPr lang="nl-NL" sz="3200" b="1" dirty="0"/>
          </a:p>
        </p:txBody>
      </p:sp>
      <p:pic>
        <p:nvPicPr>
          <p:cNvPr id="9" name="Afbeelding 8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F1AD7B93-D93B-E235-39F4-C67F2405A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4078764"/>
            <a:ext cx="9144000" cy="1064736"/>
          </a:xfrm>
          <a:prstGeom prst="rect">
            <a:avLst/>
          </a:prstGeom>
        </p:spPr>
      </p:pic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776CE43-094D-9BA7-8759-145881A50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79675"/>
            <a:ext cx="3086100" cy="273844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68929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6CCB9-BC89-64E8-1D0F-6AB7775FC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558DAD63-7753-D14D-F4C2-E2C47A2A0F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B683EAE-ECAC-5EF1-7DAA-67C1C38BDA47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23B3CF-586B-7C63-9DD0-C0AFF40662E7}"/>
              </a:ext>
            </a:extLst>
          </p:cNvPr>
          <p:cNvSpPr txBox="1">
            <a:spLocks/>
          </p:cNvSpPr>
          <p:nvPr/>
        </p:nvSpPr>
        <p:spPr>
          <a:xfrm>
            <a:off x="4252864" y="1795311"/>
            <a:ext cx="4428445" cy="17596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chemeClr val="tx1"/>
                </a:solidFill>
              </a:rPr>
              <a:t>Waar we voor staan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Het branche-initiatief op weg naar circulaire werkkleding, werkschoenen en andere PBM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E95FF029-2232-5AA4-A2EB-81BF57153C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963595F1-D113-7912-B63E-384C925C2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6B5E8761-A5DB-0EDB-8901-529DBED611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75" y="-160477"/>
            <a:ext cx="5143500" cy="5143500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ECCA1F06-0260-1BF4-728F-9324B92C6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4914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895D5-C246-137C-1D1A-A890DD5EB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4477C1A0-0F85-0D5A-E8A2-58EC39AB62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06F41D9-2962-3E88-2651-DB83213AD71A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6C8B03-03BC-7D5A-7328-6751175A6FD5}"/>
              </a:ext>
            </a:extLst>
          </p:cNvPr>
          <p:cNvSpPr txBox="1">
            <a:spLocks/>
          </p:cNvSpPr>
          <p:nvPr/>
        </p:nvSpPr>
        <p:spPr>
          <a:xfrm>
            <a:off x="4252864" y="1534932"/>
            <a:ext cx="3984055" cy="2073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chemeClr val="tx1"/>
                </a:solidFill>
              </a:rPr>
              <a:t>Wat we doen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7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Voor retourlogistiek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7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en verwerking</a:t>
            </a:r>
            <a:r>
              <a:rPr lang="nl-NL" sz="2700" b="1" baseline="30000" dirty="0">
                <a:solidFill>
                  <a:schemeClr val="tx1"/>
                </a:solidFill>
                <a:latin typeface="Fira Sans Black" panose="020B0A03050000020004" pitchFamily="34" charset="0"/>
              </a:rPr>
              <a:t>*in de Benelux</a:t>
            </a:r>
            <a:endParaRPr lang="nl-NL" sz="2700" b="1" dirty="0">
              <a:solidFill>
                <a:schemeClr val="tx1"/>
              </a:solidFill>
              <a:latin typeface="Fira Sans Black" panose="020B0A03050000020004" pitchFamily="34" charset="0"/>
            </a:endParaRP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1200" b="1" dirty="0">
                <a:solidFill>
                  <a:schemeClr val="tx1"/>
                </a:solidFill>
              </a:rPr>
              <a:t>Van werkkleding, werkschoenen en andere PBM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C3647D24-4E12-44B8-D8D8-49909E39A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739E33AB-923F-1317-527F-63D29327EB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C21AAB9C-9E9D-D6DF-9FF3-064C987A1F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75" y="-160477"/>
            <a:ext cx="5143500" cy="5143500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3929DB4-79DB-3AE8-40F3-D009B735D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3" name="Rechthoek: afgeronde hoeken 2">
            <a:hlinkClick r:id="rId7"/>
            <a:extLst>
              <a:ext uri="{FF2B5EF4-FFF2-40B4-BE49-F238E27FC236}">
                <a16:creationId xmlns:a16="http://schemas.microsoft.com/office/drawing/2014/main" id="{8C7D4CE4-5B41-5BA9-5DFF-FDC09FDCD056}"/>
              </a:ext>
            </a:extLst>
          </p:cNvPr>
          <p:cNvSpPr/>
          <p:nvPr/>
        </p:nvSpPr>
        <p:spPr>
          <a:xfrm>
            <a:off x="6404460" y="3663686"/>
            <a:ext cx="1985165" cy="564817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Doe mee als inzamelpartner!</a:t>
            </a:r>
          </a:p>
        </p:txBody>
      </p:sp>
    </p:spTree>
    <p:extLst>
      <p:ext uri="{BB962C8B-B14F-4D97-AF65-F5344CB8AC3E}">
        <p14:creationId xmlns:p14="http://schemas.microsoft.com/office/powerpoint/2010/main" val="1605233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8C504F4-7330-0444-E844-D616C5C85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Lettertype, Merk&#10;&#10;Door AI gegenereerde inhoud is mogelijk onjuist.">
            <a:extLst>
              <a:ext uri="{FF2B5EF4-FFF2-40B4-BE49-F238E27FC236}">
                <a16:creationId xmlns:a16="http://schemas.microsoft.com/office/drawing/2014/main" id="{9CC5CA9E-A014-D4E8-62CB-8AF2FA86D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8"/>
          <a:stretch>
            <a:fillRect/>
          </a:stretch>
        </p:blipFill>
        <p:spPr>
          <a:xfrm>
            <a:off x="1136137" y="835919"/>
            <a:ext cx="6871725" cy="3471662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B189F7A-9783-DF6A-E707-E26EA966F2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Klantpresentatie- GGA voor inzamelpartners</a:t>
            </a:r>
            <a:endParaRPr lang="nl-NL" dirty="0"/>
          </a:p>
        </p:txBody>
      </p:sp>
      <p:sp>
        <p:nvSpPr>
          <p:cNvPr id="4" name="Rechthoek: afgeronde hoeken 3">
            <a:hlinkClick r:id="rId4"/>
            <a:extLst>
              <a:ext uri="{FF2B5EF4-FFF2-40B4-BE49-F238E27FC236}">
                <a16:creationId xmlns:a16="http://schemas.microsoft.com/office/drawing/2014/main" id="{2E903D44-6EB7-C4F8-0585-A7F467564369}"/>
              </a:ext>
            </a:extLst>
          </p:cNvPr>
          <p:cNvSpPr/>
          <p:nvPr/>
        </p:nvSpPr>
        <p:spPr>
          <a:xfrm>
            <a:off x="6854745" y="4098800"/>
            <a:ext cx="1833207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Doe ook mee!</a:t>
            </a:r>
          </a:p>
        </p:txBody>
      </p:sp>
      <p:sp>
        <p:nvSpPr>
          <p:cNvPr id="10" name="Rechthoek: afgeronde hoeken 9">
            <a:hlinkClick r:id="rId4"/>
            <a:extLst>
              <a:ext uri="{FF2B5EF4-FFF2-40B4-BE49-F238E27FC236}">
                <a16:creationId xmlns:a16="http://schemas.microsoft.com/office/drawing/2014/main" id="{6DE798BC-D75E-A5D8-9B38-BC17BE7EEFFB}"/>
              </a:ext>
            </a:extLst>
          </p:cNvPr>
          <p:cNvSpPr/>
          <p:nvPr/>
        </p:nvSpPr>
        <p:spPr>
          <a:xfrm>
            <a:off x="315472" y="666378"/>
            <a:ext cx="1813248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Met dank aan</a:t>
            </a:r>
          </a:p>
        </p:txBody>
      </p:sp>
      <p:pic>
        <p:nvPicPr>
          <p:cNvPr id="5" name="Afbeelding 4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80DB632A-BBA6-FE39-0FED-D78259E389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70" y="2961550"/>
            <a:ext cx="852915" cy="67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78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2EC18-7950-9A1C-C4DA-368603E97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ep 26">
            <a:extLst>
              <a:ext uri="{FF2B5EF4-FFF2-40B4-BE49-F238E27FC236}">
                <a16:creationId xmlns:a16="http://schemas.microsoft.com/office/drawing/2014/main" id="{1A711C51-AAC6-88B4-3BB0-5DF4E3EA50DD}"/>
              </a:ext>
            </a:extLst>
          </p:cNvPr>
          <p:cNvGrpSpPr/>
          <p:nvPr/>
        </p:nvGrpSpPr>
        <p:grpSpPr>
          <a:xfrm>
            <a:off x="6023126" y="941877"/>
            <a:ext cx="2340002" cy="4073152"/>
            <a:chOff x="6023126" y="1294951"/>
            <a:chExt cx="2340002" cy="407315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4" name="Rechthoek: afgeronde bovenhoeken 23">
              <a:extLst>
                <a:ext uri="{FF2B5EF4-FFF2-40B4-BE49-F238E27FC236}">
                  <a16:creationId xmlns:a16="http://schemas.microsoft.com/office/drawing/2014/main" id="{CB1D8EAC-662B-EAA8-2A56-681988CCCDB4}"/>
                </a:ext>
              </a:extLst>
            </p:cNvPr>
            <p:cNvSpPr/>
            <p:nvPr/>
          </p:nvSpPr>
          <p:spPr>
            <a:xfrm rot="10800000">
              <a:off x="6023128" y="1916978"/>
              <a:ext cx="2340000" cy="345112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5A4FBB4B-5398-EBB2-E99E-4C306AD5E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769" t="1707" b="-1"/>
            <a:stretch>
              <a:fillRect/>
            </a:stretch>
          </p:blipFill>
          <p:spPr>
            <a:xfrm>
              <a:off x="6023126" y="1294951"/>
              <a:ext cx="2340001" cy="1550750"/>
            </a:xfrm>
            <a:prstGeom prst="round2SameRect">
              <a:avLst/>
            </a:prstGeom>
          </p:spPr>
        </p:pic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F6AC828B-F0E6-98E8-C8D8-C5BABBDBCCF8}"/>
              </a:ext>
            </a:extLst>
          </p:cNvPr>
          <p:cNvGrpSpPr/>
          <p:nvPr/>
        </p:nvGrpSpPr>
        <p:grpSpPr>
          <a:xfrm>
            <a:off x="3407421" y="939408"/>
            <a:ext cx="2340470" cy="4075621"/>
            <a:chOff x="3407421" y="1292483"/>
            <a:chExt cx="2340470" cy="372254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3" name="Rechthoek: afgeronde bovenhoeken 22">
              <a:extLst>
                <a:ext uri="{FF2B5EF4-FFF2-40B4-BE49-F238E27FC236}">
                  <a16:creationId xmlns:a16="http://schemas.microsoft.com/office/drawing/2014/main" id="{F4CB090E-5B26-3753-31FC-FB51536B0255}"/>
                </a:ext>
              </a:extLst>
            </p:cNvPr>
            <p:cNvSpPr/>
            <p:nvPr/>
          </p:nvSpPr>
          <p:spPr>
            <a:xfrm rot="10800000">
              <a:off x="3407891" y="1916979"/>
              <a:ext cx="2340000" cy="30980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5" name="Rechthoek: afgeronde bovenhoeken 24">
              <a:extLst>
                <a:ext uri="{FF2B5EF4-FFF2-40B4-BE49-F238E27FC236}">
                  <a16:creationId xmlns:a16="http://schemas.microsoft.com/office/drawing/2014/main" id="{F89F3DE3-9C1B-E95F-7BF6-739325BB1DDE}"/>
                </a:ext>
              </a:extLst>
            </p:cNvPr>
            <p:cNvSpPr/>
            <p:nvPr/>
          </p:nvSpPr>
          <p:spPr>
            <a:xfrm>
              <a:off x="3407421" y="1292483"/>
              <a:ext cx="2340000" cy="1559999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CC52E169-1F97-177C-730A-01DB7CB0AFB4}"/>
              </a:ext>
            </a:extLst>
          </p:cNvPr>
          <p:cNvGrpSpPr/>
          <p:nvPr/>
        </p:nvGrpSpPr>
        <p:grpSpPr>
          <a:xfrm>
            <a:off x="772039" y="941876"/>
            <a:ext cx="2340001" cy="4073153"/>
            <a:chOff x="772039" y="1294950"/>
            <a:chExt cx="2340001" cy="372007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2" name="Rechthoek: afgeronde bovenhoeken 21">
              <a:extLst>
                <a:ext uri="{FF2B5EF4-FFF2-40B4-BE49-F238E27FC236}">
                  <a16:creationId xmlns:a16="http://schemas.microsoft.com/office/drawing/2014/main" id="{CC6312FA-4C3C-96DE-0946-16D988466A4C}"/>
                </a:ext>
              </a:extLst>
            </p:cNvPr>
            <p:cNvSpPr/>
            <p:nvPr/>
          </p:nvSpPr>
          <p:spPr>
            <a:xfrm rot="10800000">
              <a:off x="772039" y="1916979"/>
              <a:ext cx="2340000" cy="30980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3" name="Afbeelding 12" descr="Afbeelding met Kleurrijkheid, kleuren, kunst&#10;&#10;Door AI gegenereerde inhoud is mogelijk onjuist.">
              <a:extLst>
                <a:ext uri="{FF2B5EF4-FFF2-40B4-BE49-F238E27FC236}">
                  <a16:creationId xmlns:a16="http://schemas.microsoft.com/office/drawing/2014/main" id="{FE1AC0FE-099A-08EE-058F-BD4FAAB1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040" y="1294950"/>
              <a:ext cx="2340000" cy="1560000"/>
            </a:xfrm>
            <a:prstGeom prst="round2SameRect">
              <a:avLst/>
            </a:prstGeom>
          </p:spPr>
        </p:pic>
      </p:grpSp>
      <p:sp>
        <p:nvSpPr>
          <p:cNvPr id="32" name="Titel 1">
            <a:extLst>
              <a:ext uri="{FF2B5EF4-FFF2-40B4-BE49-F238E27FC236}">
                <a16:creationId xmlns:a16="http://schemas.microsoft.com/office/drawing/2014/main" id="{B3DDF1AA-411A-D62B-0591-89F8B641B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60" y="75361"/>
            <a:ext cx="7886700" cy="994172"/>
          </a:xfrm>
        </p:spPr>
        <p:txBody>
          <a:bodyPr>
            <a:normAutofit/>
          </a:bodyPr>
          <a:lstStyle/>
          <a:p>
            <a:r>
              <a:rPr lang="nl-NL" sz="2800" dirty="0"/>
              <a:t>Voordelen voor GGA inzamelpartners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B20B0-F916-019C-8BB0-BA1C278F2602}"/>
              </a:ext>
            </a:extLst>
          </p:cNvPr>
          <p:cNvSpPr txBox="1">
            <a:spLocks/>
          </p:cNvSpPr>
          <p:nvPr/>
        </p:nvSpPr>
        <p:spPr>
          <a:xfrm>
            <a:off x="3474000" y="2724455"/>
            <a:ext cx="2196000" cy="16797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200" b="1" dirty="0"/>
              <a:t>Ontzorgende retourlogistiek voor het bedrijfsleven</a:t>
            </a:r>
          </a:p>
          <a:p>
            <a:pPr>
              <a:lnSpc>
                <a:spcPct val="150000"/>
              </a:lnSpc>
            </a:pPr>
            <a:r>
              <a:rPr lang="nl-NL" sz="1000" dirty="0"/>
              <a:t>Gemakkelijk bestellen en retour aanmelden</a:t>
            </a:r>
          </a:p>
          <a:p>
            <a:pPr>
              <a:lnSpc>
                <a:spcPct val="150000"/>
              </a:lnSpc>
            </a:pPr>
            <a:r>
              <a:rPr lang="nl-NL" sz="1000" dirty="0"/>
              <a:t>Vertrouwelijke verwerking van kleding met bedrijfslogo’s</a:t>
            </a:r>
          </a:p>
          <a:p>
            <a:pPr>
              <a:lnSpc>
                <a:spcPct val="150000"/>
              </a:lnSpc>
            </a:pPr>
            <a:r>
              <a:rPr lang="nl-NL" sz="1000" dirty="0"/>
              <a:t>Partner in (volume) vraagstukken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nl-NL" sz="120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2B5769-66D0-92F5-9EC9-64A44E921663}"/>
              </a:ext>
            </a:extLst>
          </p:cNvPr>
          <p:cNvSpPr txBox="1">
            <a:spLocks/>
          </p:cNvSpPr>
          <p:nvPr/>
        </p:nvSpPr>
        <p:spPr>
          <a:xfrm>
            <a:off x="6095126" y="2724455"/>
            <a:ext cx="2196000" cy="10689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200" b="1" dirty="0"/>
              <a:t>Inzicht in je impact</a:t>
            </a:r>
          </a:p>
          <a:p>
            <a:pPr>
              <a:lnSpc>
                <a:spcPct val="150000"/>
              </a:lnSpc>
            </a:pPr>
            <a:r>
              <a:rPr lang="nl-NL" sz="1000" dirty="0"/>
              <a:t>Met het GGA dashboard</a:t>
            </a:r>
          </a:p>
          <a:p>
            <a:pPr>
              <a:lnSpc>
                <a:spcPct val="150000"/>
              </a:lnSpc>
            </a:pPr>
            <a:r>
              <a:rPr lang="nl-NL" sz="1000" dirty="0"/>
              <a:t>Inzetbaar in je eigen communicatie en rapportage</a:t>
            </a:r>
            <a:endParaRPr lang="nl-NL" sz="9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D99BF6-490E-5312-E47E-42A1CC08C2E0}"/>
              </a:ext>
            </a:extLst>
          </p:cNvPr>
          <p:cNvSpPr txBox="1">
            <a:spLocks/>
          </p:cNvSpPr>
          <p:nvPr/>
        </p:nvSpPr>
        <p:spPr>
          <a:xfrm>
            <a:off x="844039" y="2724455"/>
            <a:ext cx="2196000" cy="18627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200" b="1" dirty="0"/>
              <a:t>Circulaire bijdrage</a:t>
            </a:r>
          </a:p>
          <a:p>
            <a:pPr>
              <a:lnSpc>
                <a:spcPct val="150000"/>
              </a:lnSpc>
            </a:pPr>
            <a:r>
              <a:rPr lang="nl-NL" sz="1000" dirty="0"/>
              <a:t>Voor en door de branche, zonder winstoogmerk</a:t>
            </a:r>
          </a:p>
          <a:p>
            <a:pPr>
              <a:lnSpc>
                <a:spcPct val="150000"/>
              </a:lnSpc>
            </a:pPr>
            <a:r>
              <a:rPr lang="nl-NL" sz="1000" dirty="0"/>
              <a:t>Verantwoorde verwerking van producten</a:t>
            </a:r>
          </a:p>
          <a:p>
            <a:pPr>
              <a:lnSpc>
                <a:spcPct val="150000"/>
              </a:lnSpc>
            </a:pPr>
            <a:r>
              <a:rPr lang="nl-NL" sz="1000" dirty="0"/>
              <a:t>Jij draagt bij als inzamelpartner</a:t>
            </a:r>
          </a:p>
        </p:txBody>
      </p:sp>
      <p:pic>
        <p:nvPicPr>
          <p:cNvPr id="1026" name="Picture 2" descr="Afbeelding van product">
            <a:extLst>
              <a:ext uri="{FF2B5EF4-FFF2-40B4-BE49-F238E27FC236}">
                <a16:creationId xmlns:a16="http://schemas.microsoft.com/office/drawing/2014/main" id="{50BBA7CA-E282-D481-90E2-8F5A3355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5" y="253819"/>
            <a:ext cx="1864646" cy="231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19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8CF66-65E5-768F-FCE0-0C114DFB3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ep 26">
            <a:extLst>
              <a:ext uri="{FF2B5EF4-FFF2-40B4-BE49-F238E27FC236}">
                <a16:creationId xmlns:a16="http://schemas.microsoft.com/office/drawing/2014/main" id="{905D003F-6DD0-4DCB-A02D-17E32A70C446}"/>
              </a:ext>
            </a:extLst>
          </p:cNvPr>
          <p:cNvGrpSpPr/>
          <p:nvPr/>
        </p:nvGrpSpPr>
        <p:grpSpPr>
          <a:xfrm>
            <a:off x="4686644" y="891995"/>
            <a:ext cx="1980472" cy="4073152"/>
            <a:chOff x="6382656" y="1294951"/>
            <a:chExt cx="1980472" cy="407315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4" name="Rechthoek: afgeronde bovenhoeken 23">
              <a:extLst>
                <a:ext uri="{FF2B5EF4-FFF2-40B4-BE49-F238E27FC236}">
                  <a16:creationId xmlns:a16="http://schemas.microsoft.com/office/drawing/2014/main" id="{95972207-E1AC-7189-1048-2FA91152F3E0}"/>
                </a:ext>
              </a:extLst>
            </p:cNvPr>
            <p:cNvSpPr/>
            <p:nvPr/>
          </p:nvSpPr>
          <p:spPr>
            <a:xfrm rot="10800000">
              <a:off x="6383128" y="1916978"/>
              <a:ext cx="1980000" cy="345112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6278D52C-8FF4-D3F0-3386-58B4146D3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786" t="1707" b="-1"/>
            <a:stretch>
              <a:fillRect/>
            </a:stretch>
          </p:blipFill>
          <p:spPr>
            <a:xfrm>
              <a:off x="6382656" y="1294951"/>
              <a:ext cx="1980471" cy="1550750"/>
            </a:xfrm>
            <a:prstGeom prst="round2SameRect">
              <a:avLst/>
            </a:prstGeom>
          </p:spPr>
        </p:pic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1BD26BDF-DFEC-B676-0DD7-7AC8E770E61D}"/>
              </a:ext>
            </a:extLst>
          </p:cNvPr>
          <p:cNvGrpSpPr/>
          <p:nvPr/>
        </p:nvGrpSpPr>
        <p:grpSpPr>
          <a:xfrm>
            <a:off x="2563538" y="889526"/>
            <a:ext cx="1980472" cy="4075621"/>
            <a:chOff x="3767419" y="1292483"/>
            <a:chExt cx="1980472" cy="372254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3" name="Rechthoek: afgeronde bovenhoeken 22">
              <a:extLst>
                <a:ext uri="{FF2B5EF4-FFF2-40B4-BE49-F238E27FC236}">
                  <a16:creationId xmlns:a16="http://schemas.microsoft.com/office/drawing/2014/main" id="{503AEAB0-D2F8-A17A-9434-8BCC54B2219E}"/>
                </a:ext>
              </a:extLst>
            </p:cNvPr>
            <p:cNvSpPr/>
            <p:nvPr/>
          </p:nvSpPr>
          <p:spPr>
            <a:xfrm rot="10800000">
              <a:off x="3767891" y="1916979"/>
              <a:ext cx="1980000" cy="30980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5" name="Rechthoek: afgeronde bovenhoeken 24">
              <a:extLst>
                <a:ext uri="{FF2B5EF4-FFF2-40B4-BE49-F238E27FC236}">
                  <a16:creationId xmlns:a16="http://schemas.microsoft.com/office/drawing/2014/main" id="{69FEBED8-8A4C-98CC-741F-3E555951628C}"/>
                </a:ext>
              </a:extLst>
            </p:cNvPr>
            <p:cNvSpPr/>
            <p:nvPr/>
          </p:nvSpPr>
          <p:spPr>
            <a:xfrm>
              <a:off x="3767419" y="1292483"/>
              <a:ext cx="1980001" cy="1559999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821621BB-0EA6-9E6D-B2FD-02ECF486D1AA}"/>
              </a:ext>
            </a:extLst>
          </p:cNvPr>
          <p:cNvGrpSpPr/>
          <p:nvPr/>
        </p:nvGrpSpPr>
        <p:grpSpPr>
          <a:xfrm>
            <a:off x="439539" y="891994"/>
            <a:ext cx="1980000" cy="4073152"/>
            <a:chOff x="839135" y="1294950"/>
            <a:chExt cx="1980000" cy="372007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2" name="Rechthoek: afgeronde bovenhoeken 21">
              <a:extLst>
                <a:ext uri="{FF2B5EF4-FFF2-40B4-BE49-F238E27FC236}">
                  <a16:creationId xmlns:a16="http://schemas.microsoft.com/office/drawing/2014/main" id="{F47C2B8C-48F2-881F-19F5-134427DBA8BD}"/>
                </a:ext>
              </a:extLst>
            </p:cNvPr>
            <p:cNvSpPr/>
            <p:nvPr/>
          </p:nvSpPr>
          <p:spPr>
            <a:xfrm rot="10800000">
              <a:off x="839135" y="1916978"/>
              <a:ext cx="1980000" cy="30980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13" name="Afbeelding 12" descr="Afbeelding met Kleurrijkheid, kleuren, kunst&#10;&#10;Door AI gegenereerde inhoud is mogelijk onjuist.">
              <a:extLst>
                <a:ext uri="{FF2B5EF4-FFF2-40B4-BE49-F238E27FC236}">
                  <a16:creationId xmlns:a16="http://schemas.microsoft.com/office/drawing/2014/main" id="{474CA273-1498-1A4B-4A65-1A65EC7C1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384"/>
            <a:stretch>
              <a:fillRect/>
            </a:stretch>
          </p:blipFill>
          <p:spPr>
            <a:xfrm>
              <a:off x="839135" y="1294950"/>
              <a:ext cx="1980000" cy="1560000"/>
            </a:xfrm>
            <a:prstGeom prst="round2SameRect">
              <a:avLst/>
            </a:prstGeom>
          </p:spPr>
        </p:pic>
      </p:grpSp>
      <p:sp>
        <p:nvSpPr>
          <p:cNvPr id="32" name="Titel 1">
            <a:extLst>
              <a:ext uri="{FF2B5EF4-FFF2-40B4-BE49-F238E27FC236}">
                <a16:creationId xmlns:a16="http://schemas.microsoft.com/office/drawing/2014/main" id="{ADFD7F3D-CDD0-524A-544C-57E8F4099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60" y="75361"/>
            <a:ext cx="8246070" cy="994172"/>
          </a:xfrm>
        </p:spPr>
        <p:txBody>
          <a:bodyPr>
            <a:normAutofit/>
          </a:bodyPr>
          <a:lstStyle/>
          <a:p>
            <a:r>
              <a:rPr lang="nl-NL" sz="2800" dirty="0"/>
              <a:t>Voordelen voor GGA producenten en importeurs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C4CFE-05FD-5009-EEC2-9CC68A751290}"/>
              </a:ext>
            </a:extLst>
          </p:cNvPr>
          <p:cNvSpPr txBox="1">
            <a:spLocks/>
          </p:cNvSpPr>
          <p:nvPr/>
        </p:nvSpPr>
        <p:spPr>
          <a:xfrm>
            <a:off x="2563537" y="2674573"/>
            <a:ext cx="1980001" cy="16797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050" b="1" dirty="0"/>
              <a:t>Ontzorgende retourlogistiek voor het bedrijfsleven</a:t>
            </a:r>
          </a:p>
          <a:p>
            <a:pPr>
              <a:lnSpc>
                <a:spcPct val="150000"/>
              </a:lnSpc>
            </a:pPr>
            <a:r>
              <a:rPr lang="nl-NL" sz="900" dirty="0"/>
              <a:t>Gemakkelijk bestellen en retour aanmelden</a:t>
            </a:r>
          </a:p>
          <a:p>
            <a:pPr>
              <a:lnSpc>
                <a:spcPct val="150000"/>
              </a:lnSpc>
            </a:pPr>
            <a:r>
              <a:rPr lang="nl-NL" sz="900" dirty="0"/>
              <a:t>Vertrouwelijke verwerking van kleding met bedrijfslogo’s</a:t>
            </a:r>
          </a:p>
          <a:p>
            <a:pPr>
              <a:lnSpc>
                <a:spcPct val="150000"/>
              </a:lnSpc>
            </a:pPr>
            <a:r>
              <a:rPr lang="nl-NL" sz="900" dirty="0"/>
              <a:t>Partner in (volume) vraagstukken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nl-NL" sz="120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365486F-3389-7E42-607B-DF89149F3264}"/>
              </a:ext>
            </a:extLst>
          </p:cNvPr>
          <p:cNvSpPr txBox="1">
            <a:spLocks/>
          </p:cNvSpPr>
          <p:nvPr/>
        </p:nvSpPr>
        <p:spPr>
          <a:xfrm>
            <a:off x="4686644" y="2674573"/>
            <a:ext cx="1999858" cy="10689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000" b="1" dirty="0"/>
              <a:t>Inzicht in je impact &amp; communicatiewaarde</a:t>
            </a:r>
          </a:p>
          <a:p>
            <a:pPr>
              <a:lnSpc>
                <a:spcPct val="150000"/>
              </a:lnSpc>
            </a:pPr>
            <a:r>
              <a:rPr lang="nl-NL" sz="900" dirty="0"/>
              <a:t>Met het GGA dashboard</a:t>
            </a:r>
          </a:p>
          <a:p>
            <a:pPr>
              <a:lnSpc>
                <a:spcPct val="150000"/>
              </a:lnSpc>
            </a:pPr>
            <a:r>
              <a:rPr lang="nl-NL" sz="900" dirty="0"/>
              <a:t>Inzetbaar in je eigen communicatie en rapportage</a:t>
            </a:r>
            <a:endParaRPr lang="nl-NL" sz="8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805E632-1266-A969-0B65-A4040043D7A5}"/>
              </a:ext>
            </a:extLst>
          </p:cNvPr>
          <p:cNvSpPr txBox="1">
            <a:spLocks/>
          </p:cNvSpPr>
          <p:nvPr/>
        </p:nvSpPr>
        <p:spPr>
          <a:xfrm>
            <a:off x="444443" y="2674573"/>
            <a:ext cx="1975096" cy="18627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050" b="1" dirty="0"/>
              <a:t>Circulaire route &amp; kennisontwikkeling</a:t>
            </a:r>
          </a:p>
          <a:p>
            <a:pPr>
              <a:lnSpc>
                <a:spcPct val="150000"/>
              </a:lnSpc>
            </a:pPr>
            <a:r>
              <a:rPr lang="nl-NL" sz="900" dirty="0"/>
              <a:t>Voor en door de branche, zonder winstoogmerk</a:t>
            </a:r>
          </a:p>
          <a:p>
            <a:pPr>
              <a:lnSpc>
                <a:spcPct val="150000"/>
              </a:lnSpc>
            </a:pPr>
            <a:r>
              <a:rPr lang="nl-NL" sz="900" dirty="0"/>
              <a:t>Verantwoorde verwerking van producten</a:t>
            </a:r>
          </a:p>
        </p:txBody>
      </p:sp>
      <p:pic>
        <p:nvPicPr>
          <p:cNvPr id="1026" name="Picture 2" descr="Afbeelding van product">
            <a:extLst>
              <a:ext uri="{FF2B5EF4-FFF2-40B4-BE49-F238E27FC236}">
                <a16:creationId xmlns:a16="http://schemas.microsoft.com/office/drawing/2014/main" id="{02D71F1F-F8F6-C93A-79A0-47B9E8CAC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473" y="203937"/>
            <a:ext cx="1864646" cy="231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bovenhoeken 3">
            <a:extLst>
              <a:ext uri="{FF2B5EF4-FFF2-40B4-BE49-F238E27FC236}">
                <a16:creationId xmlns:a16="http://schemas.microsoft.com/office/drawing/2014/main" id="{A39898FE-365B-BF88-9A10-027271B7F057}"/>
              </a:ext>
            </a:extLst>
          </p:cNvPr>
          <p:cNvSpPr/>
          <p:nvPr/>
        </p:nvSpPr>
        <p:spPr>
          <a:xfrm rot="10800000">
            <a:off x="6829136" y="1514022"/>
            <a:ext cx="1980000" cy="3451125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A3FD31F-1E44-27B5-0602-84622DF18F52}"/>
              </a:ext>
            </a:extLst>
          </p:cNvPr>
          <p:cNvSpPr txBox="1">
            <a:spLocks/>
          </p:cNvSpPr>
          <p:nvPr/>
        </p:nvSpPr>
        <p:spPr>
          <a:xfrm>
            <a:off x="6809277" y="2674573"/>
            <a:ext cx="1999858" cy="10689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000" b="1" dirty="0"/>
              <a:t>Praktische uitvoer van de UPV</a:t>
            </a:r>
          </a:p>
          <a:p>
            <a:pPr>
              <a:lnSpc>
                <a:spcPct val="150000"/>
              </a:lnSpc>
            </a:pPr>
            <a:r>
              <a:rPr lang="nl-NL" sz="900" dirty="0"/>
              <a:t>Met de mogelijkheid tot grondstoffen terughalen</a:t>
            </a:r>
          </a:p>
          <a:p>
            <a:pPr>
              <a:lnSpc>
                <a:spcPct val="150000"/>
              </a:lnSpc>
            </a:pPr>
            <a:r>
              <a:rPr lang="nl-NL" sz="900" dirty="0"/>
              <a:t>Met streven naar teruggave van UPV-gelden</a:t>
            </a:r>
            <a:endParaRPr lang="nl-NL" sz="800" dirty="0"/>
          </a:p>
        </p:txBody>
      </p:sp>
      <p:sp>
        <p:nvSpPr>
          <p:cNvPr id="9" name="Rechthoek: afgeronde bovenhoeken 8">
            <a:extLst>
              <a:ext uri="{FF2B5EF4-FFF2-40B4-BE49-F238E27FC236}">
                <a16:creationId xmlns:a16="http://schemas.microsoft.com/office/drawing/2014/main" id="{39723AA3-4D7F-B744-1A26-8C3C018D151C}"/>
              </a:ext>
            </a:extLst>
          </p:cNvPr>
          <p:cNvSpPr/>
          <p:nvPr/>
        </p:nvSpPr>
        <p:spPr>
          <a:xfrm>
            <a:off x="6828664" y="889525"/>
            <a:ext cx="1980471" cy="1707961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8D81FF1-C3E2-588F-A6AA-84E45CC47613}"/>
              </a:ext>
            </a:extLst>
          </p:cNvPr>
          <p:cNvSpPr txBox="1"/>
          <p:nvPr/>
        </p:nvSpPr>
        <p:spPr>
          <a:xfrm>
            <a:off x="7208079" y="1452934"/>
            <a:ext cx="122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chemeClr val="bg2">
                    <a:lumMod val="50000"/>
                  </a:schemeClr>
                </a:solidFill>
              </a:rPr>
              <a:t>UPV</a:t>
            </a:r>
          </a:p>
        </p:txBody>
      </p:sp>
    </p:spTree>
    <p:extLst>
      <p:ext uri="{BB962C8B-B14F-4D97-AF65-F5344CB8AC3E}">
        <p14:creationId xmlns:p14="http://schemas.microsoft.com/office/powerpoint/2010/main" val="125941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inhoud 11" descr="Afbeelding met kleding, persoon, muur, Menselijk gezicht&#10;&#10;Door AI gegenereerde inhoud is mogelijk onjuist.">
            <a:extLst>
              <a:ext uri="{FF2B5EF4-FFF2-40B4-BE49-F238E27FC236}">
                <a16:creationId xmlns:a16="http://schemas.microsoft.com/office/drawing/2014/main" id="{E6980997-DEC5-A80E-8227-C0D19F0AD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8"/>
          <a:stretch>
            <a:fillRect/>
          </a:stretch>
        </p:blipFill>
        <p:spPr>
          <a:xfrm>
            <a:off x="0" y="0"/>
            <a:ext cx="9143999" cy="5163536"/>
          </a:xfr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C455E0-C210-821A-0074-000AC4874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9" name="Afbeelding 8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04AE7523-ACC1-FCA4-0EE5-6E6504F46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4098800"/>
            <a:ext cx="9144000" cy="1064736"/>
          </a:xfrm>
          <a:prstGeom prst="rect">
            <a:avLst/>
          </a:prstGeom>
        </p:spPr>
      </p:pic>
      <p:sp>
        <p:nvSpPr>
          <p:cNvPr id="10" name="Tijdelijke aanduiding voor voettekst 1">
            <a:extLst>
              <a:ext uri="{FF2B5EF4-FFF2-40B4-BE49-F238E27FC236}">
                <a16:creationId xmlns:a16="http://schemas.microsoft.com/office/drawing/2014/main" id="{41DAD049-7B61-B67C-CA72-BA875C18F830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378182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CD114-00B9-5872-45EB-8E1263A60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39F77-35B9-05E4-7E67-B27BFCF65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Focusgebieden GGA 2026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8D538C-C322-B083-5F1C-5040091D1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5775810" cy="326350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1400" b="1" dirty="0"/>
              <a:t>1. Samenbrengen branche</a:t>
            </a:r>
          </a:p>
          <a:p>
            <a:pPr marL="180975" lvl="1" indent="0">
              <a:lnSpc>
                <a:spcPct val="100000"/>
              </a:lnSpc>
              <a:buNone/>
            </a:pPr>
            <a:r>
              <a:rPr lang="nl-NL" sz="1400" dirty="0"/>
              <a:t>Producenten en importeurs; dealers en distributeurs; eindgebruikers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1400" i="1" dirty="0"/>
              <a:t>Focus op Benelux, eerste verkenning naar andere EU-landen</a:t>
            </a:r>
          </a:p>
          <a:p>
            <a:pPr marL="0" indent="0">
              <a:lnSpc>
                <a:spcPct val="100000"/>
              </a:lnSpc>
              <a:buNone/>
            </a:pPr>
            <a:endParaRPr lang="nl-NL" sz="1400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nl-NL" sz="1400" b="1" dirty="0">
                <a:sym typeface="Wingdings" panose="05000000000000000000" pitchFamily="2" charset="2"/>
              </a:rPr>
              <a:t>2. Verhogen inzamelvolume naar 100.000kg</a:t>
            </a:r>
          </a:p>
          <a:p>
            <a:pPr marL="180975" lvl="1" indent="0">
              <a:lnSpc>
                <a:spcPct val="100000"/>
              </a:lnSpc>
              <a:buNone/>
            </a:pPr>
            <a:r>
              <a:rPr lang="nl-NL" sz="1400" dirty="0">
                <a:sym typeface="Wingdings" panose="05000000000000000000" pitchFamily="2" charset="2"/>
              </a:rPr>
              <a:t>Door bewustwording</a:t>
            </a:r>
          </a:p>
          <a:p>
            <a:pPr marL="180975" lvl="1" indent="0">
              <a:lnSpc>
                <a:spcPct val="100000"/>
              </a:lnSpc>
              <a:buNone/>
            </a:pPr>
            <a:r>
              <a:rPr lang="nl-NL" sz="1400" dirty="0">
                <a:sym typeface="Wingdings" panose="05000000000000000000" pitchFamily="2" charset="2"/>
              </a:rPr>
              <a:t>Door branche- en gebruikers activatie</a:t>
            </a:r>
          </a:p>
          <a:p>
            <a:pPr marL="0" indent="0">
              <a:lnSpc>
                <a:spcPct val="100000"/>
              </a:lnSpc>
              <a:buNone/>
            </a:pPr>
            <a:endParaRPr lang="nl-NL" sz="1400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nl-NL" sz="1400" b="1" dirty="0">
                <a:sym typeface="Wingdings" panose="05000000000000000000" pitchFamily="2" charset="2"/>
              </a:rPr>
              <a:t>3. Stimuleren circulariteit</a:t>
            </a:r>
          </a:p>
          <a:p>
            <a:pPr marL="0" indent="0">
              <a:lnSpc>
                <a:spcPct val="100000"/>
              </a:lnSpc>
              <a:buNone/>
            </a:pPr>
            <a:endParaRPr lang="nl-NL" sz="140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913F94-4B75-07A3-EE59-40221A6E8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Inputsessie 10 sept 2025 Circular Textile Days</a:t>
            </a:r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72CC14-6CAB-B23C-67DF-300CA568CD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0" b="6980"/>
          <a:stretch>
            <a:fillRect/>
          </a:stretch>
        </p:blipFill>
        <p:spPr>
          <a:xfrm>
            <a:off x="5793639" y="3086225"/>
            <a:ext cx="3072845" cy="1681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E95912-71FB-CFD6-9A8F-F0782DB452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22" b="7146"/>
          <a:stretch>
            <a:fillRect/>
          </a:stretch>
        </p:blipFill>
        <p:spPr>
          <a:xfrm>
            <a:off x="5793640" y="1234679"/>
            <a:ext cx="3072845" cy="1681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2724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34FC1-FB9A-EEF0-C3D9-8B2B3838A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008BEAE-CAE4-0F38-A64D-9C4D10829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58D91386-D4C5-1B90-01BB-EC26F3659891}"/>
              </a:ext>
            </a:extLst>
          </p:cNvPr>
          <p:cNvGrpSpPr/>
          <p:nvPr/>
        </p:nvGrpSpPr>
        <p:grpSpPr>
          <a:xfrm>
            <a:off x="1981527" y="810756"/>
            <a:ext cx="3062421" cy="3126352"/>
            <a:chOff x="2342927" y="534037"/>
            <a:chExt cx="4127098" cy="4213255"/>
          </a:xfrm>
        </p:grpSpPr>
        <p:pic>
          <p:nvPicPr>
            <p:cNvPr id="12" name="Afbeelding 11" descr="Afbeelding met schermopname, ontwerp&#10;&#10;Door AI gegenereerde inhoud is mogelijk onjuist.">
              <a:extLst>
                <a:ext uri="{FF2B5EF4-FFF2-40B4-BE49-F238E27FC236}">
                  <a16:creationId xmlns:a16="http://schemas.microsoft.com/office/drawing/2014/main" id="{6746E694-2C47-5E5F-48B7-5CCC5C591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927" y="624257"/>
              <a:ext cx="4127098" cy="4123035"/>
            </a:xfrm>
            <a:prstGeom prst="rect">
              <a:avLst/>
            </a:prstGeom>
          </p:spPr>
        </p:pic>
        <p:pic>
          <p:nvPicPr>
            <p:cNvPr id="13" name="Afbeelding 12" descr="Afbeelding met clipart, schets, kunst, silhouet&#10;&#10;Door AI gegenereerde inhoud is mogelijk onjuist.">
              <a:extLst>
                <a:ext uri="{FF2B5EF4-FFF2-40B4-BE49-F238E27FC236}">
                  <a16:creationId xmlns:a16="http://schemas.microsoft.com/office/drawing/2014/main" id="{43CD2C52-D873-0CA6-9EDB-830C173CB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77516" flipV="1">
              <a:off x="3850381" y="563175"/>
              <a:ext cx="663710" cy="605433"/>
            </a:xfrm>
            <a:prstGeom prst="rect">
              <a:avLst/>
            </a:prstGeom>
          </p:spPr>
        </p:pic>
        <p:pic>
          <p:nvPicPr>
            <p:cNvPr id="14" name="Afbeelding 13" descr="Afbeelding met clipart, schets, tekening, wit&#10;&#10;Door AI gegenereerde inhoud is mogelijk onjuist.">
              <a:extLst>
                <a:ext uri="{FF2B5EF4-FFF2-40B4-BE49-F238E27FC236}">
                  <a16:creationId xmlns:a16="http://schemas.microsoft.com/office/drawing/2014/main" id="{FF457475-A4AE-C810-D74B-E3AB69D08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1071">
              <a:off x="4439633" y="1150947"/>
              <a:ext cx="593178" cy="519711"/>
            </a:xfrm>
            <a:prstGeom prst="rect">
              <a:avLst/>
            </a:prstGeom>
          </p:spPr>
        </p:pic>
        <p:pic>
          <p:nvPicPr>
            <p:cNvPr id="15" name="Afbeelding 14" descr="Afbeelding met logo, Graphics, clipart, symbool&#10;&#10;Door AI gegenereerde inhoud is mogelijk onjuist.">
              <a:extLst>
                <a:ext uri="{FF2B5EF4-FFF2-40B4-BE49-F238E27FC236}">
                  <a16:creationId xmlns:a16="http://schemas.microsoft.com/office/drawing/2014/main" id="{5F0EDA6B-1620-0B2F-B5AB-F0003AE9A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5180" y="1793908"/>
              <a:ext cx="474916" cy="476715"/>
            </a:xfrm>
            <a:prstGeom prst="rect">
              <a:avLst/>
            </a:prstGeom>
          </p:spPr>
        </p:pic>
        <p:pic>
          <p:nvPicPr>
            <p:cNvPr id="16" name="Afbeelding 15" descr="Afbeelding met schets, wit, zwart-wit, ontwerp&#10;&#10;Door AI gegenereerde inhoud is mogelijk onjuist.">
              <a:extLst>
                <a:ext uri="{FF2B5EF4-FFF2-40B4-BE49-F238E27FC236}">
                  <a16:creationId xmlns:a16="http://schemas.microsoft.com/office/drawing/2014/main" id="{6C056104-DB8E-176C-078F-7CE74992A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911" y="1390469"/>
              <a:ext cx="917986" cy="1021660"/>
            </a:xfrm>
            <a:prstGeom prst="rect">
              <a:avLst/>
            </a:prstGeom>
          </p:spPr>
        </p:pic>
        <p:pic>
          <p:nvPicPr>
            <p:cNvPr id="17" name="Afbeelding 16" descr="Afbeelding met tekst, schermopname, Lettertype, Graphics&#10;&#10;Door AI gegenereerde inhoud is mogelijk onjuist.">
              <a:extLst>
                <a:ext uri="{FF2B5EF4-FFF2-40B4-BE49-F238E27FC236}">
                  <a16:creationId xmlns:a16="http://schemas.microsoft.com/office/drawing/2014/main" id="{A5E92FDD-951A-1E6A-E67D-007F8EE1F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857" y="3029865"/>
              <a:ext cx="1337238" cy="891995"/>
            </a:xfrm>
            <a:prstGeom prst="rect">
              <a:avLst/>
            </a:prstGeom>
          </p:spPr>
        </p:pic>
      </p:grpSp>
      <p:pic>
        <p:nvPicPr>
          <p:cNvPr id="26" name="Afbeelding 25" descr="Afbeelding met kubus, ontwerp&#10;&#10;Door AI gegenereerde inhoud is mogelijk onjuist.">
            <a:extLst>
              <a:ext uri="{FF2B5EF4-FFF2-40B4-BE49-F238E27FC236}">
                <a16:creationId xmlns:a16="http://schemas.microsoft.com/office/drawing/2014/main" id="{AF9E1989-FE8D-1993-ED36-99DCFF80EA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12" y="2710994"/>
            <a:ext cx="969546" cy="818380"/>
          </a:xfrm>
          <a:prstGeom prst="rect">
            <a:avLst/>
          </a:prstGeom>
        </p:spPr>
      </p:pic>
      <p:pic>
        <p:nvPicPr>
          <p:cNvPr id="28" name="Afbeelding 27" descr="Afbeelding met clipart, ontwerp&#10;&#10;Door AI gegenereerde inhoud is mogelijk onjuist.">
            <a:extLst>
              <a:ext uri="{FF2B5EF4-FFF2-40B4-BE49-F238E27FC236}">
                <a16:creationId xmlns:a16="http://schemas.microsoft.com/office/drawing/2014/main" id="{51FD97DE-2E7E-FE03-7B50-49A3953879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350" y="2741277"/>
            <a:ext cx="1309858" cy="822469"/>
          </a:xfrm>
          <a:prstGeom prst="rect">
            <a:avLst/>
          </a:prstGeom>
        </p:spPr>
      </p:pic>
      <p:sp>
        <p:nvSpPr>
          <p:cNvPr id="38" name="Rechthoek: afgeronde hoeken 37">
            <a:hlinkClick r:id="rId11"/>
            <a:extLst>
              <a:ext uri="{FF2B5EF4-FFF2-40B4-BE49-F238E27FC236}">
                <a16:creationId xmlns:a16="http://schemas.microsoft.com/office/drawing/2014/main" id="{7F874597-CD68-DD39-894A-F9EA894F07EB}"/>
              </a:ext>
            </a:extLst>
          </p:cNvPr>
          <p:cNvSpPr/>
          <p:nvPr/>
        </p:nvSpPr>
        <p:spPr>
          <a:xfrm>
            <a:off x="2417916" y="3751789"/>
            <a:ext cx="2088000" cy="580955"/>
          </a:xfrm>
          <a:prstGeom prst="roundRect">
            <a:avLst/>
          </a:prstGeom>
          <a:solidFill>
            <a:srgbClr val="95C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>
                <a:solidFill>
                  <a:srgbClr val="0092B8"/>
                </a:solidFill>
              </a:rPr>
              <a:t>2. </a:t>
            </a:r>
            <a:r>
              <a:rPr lang="nl-NL" sz="1600" b="1" dirty="0"/>
              <a:t>Zamel in</a:t>
            </a:r>
          </a:p>
        </p:txBody>
      </p:sp>
      <p:sp>
        <p:nvSpPr>
          <p:cNvPr id="39" name="Rechthoek: afgeronde hoeken 38">
            <a:hlinkClick r:id="rId11"/>
            <a:extLst>
              <a:ext uri="{FF2B5EF4-FFF2-40B4-BE49-F238E27FC236}">
                <a16:creationId xmlns:a16="http://schemas.microsoft.com/office/drawing/2014/main" id="{C224547D-1D2B-5805-6B85-0FF9EF14773D}"/>
              </a:ext>
            </a:extLst>
          </p:cNvPr>
          <p:cNvSpPr/>
          <p:nvPr/>
        </p:nvSpPr>
        <p:spPr>
          <a:xfrm>
            <a:off x="4638085" y="3751789"/>
            <a:ext cx="2088000" cy="580955"/>
          </a:xfrm>
          <a:prstGeom prst="roundRect">
            <a:avLst/>
          </a:prstGeom>
          <a:solidFill>
            <a:srgbClr val="95C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>
                <a:solidFill>
                  <a:srgbClr val="0092B8"/>
                </a:solidFill>
              </a:rPr>
              <a:t>3. </a:t>
            </a:r>
            <a:r>
              <a:rPr lang="nl-NL" sz="1600" b="1" dirty="0"/>
              <a:t>Meld retour aan</a:t>
            </a:r>
          </a:p>
        </p:txBody>
      </p:sp>
      <p:sp>
        <p:nvSpPr>
          <p:cNvPr id="23" name="Rechthoek: afgeronde hoeken 22">
            <a:hlinkClick r:id="rId11"/>
            <a:extLst>
              <a:ext uri="{FF2B5EF4-FFF2-40B4-BE49-F238E27FC236}">
                <a16:creationId xmlns:a16="http://schemas.microsoft.com/office/drawing/2014/main" id="{2E438157-B7A3-587C-02E5-F1896D7DBD1D}"/>
              </a:ext>
            </a:extLst>
          </p:cNvPr>
          <p:cNvSpPr/>
          <p:nvPr/>
        </p:nvSpPr>
        <p:spPr>
          <a:xfrm>
            <a:off x="197747" y="3751789"/>
            <a:ext cx="2088000" cy="580955"/>
          </a:xfrm>
          <a:prstGeom prst="roundRect">
            <a:avLst/>
          </a:prstGeom>
          <a:solidFill>
            <a:srgbClr val="95C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>
                <a:solidFill>
                  <a:srgbClr val="0092B8"/>
                </a:solidFill>
              </a:rPr>
              <a:t>1. </a:t>
            </a:r>
            <a:r>
              <a:rPr lang="nl-NL" sz="1600" b="1" dirty="0"/>
              <a:t>Bestel inzamelmiddelen</a:t>
            </a:r>
          </a:p>
        </p:txBody>
      </p:sp>
      <p:sp>
        <p:nvSpPr>
          <p:cNvPr id="29" name="Rechthoek: afgeronde hoeken 28">
            <a:hlinkClick r:id="rId11"/>
            <a:extLst>
              <a:ext uri="{FF2B5EF4-FFF2-40B4-BE49-F238E27FC236}">
                <a16:creationId xmlns:a16="http://schemas.microsoft.com/office/drawing/2014/main" id="{07DC8173-E321-A8A3-1F31-02E167B188B5}"/>
              </a:ext>
            </a:extLst>
          </p:cNvPr>
          <p:cNvSpPr/>
          <p:nvPr/>
        </p:nvSpPr>
        <p:spPr>
          <a:xfrm>
            <a:off x="6858254" y="3751789"/>
            <a:ext cx="2088000" cy="580955"/>
          </a:xfrm>
          <a:prstGeom prst="roundRect">
            <a:avLst/>
          </a:prstGeom>
          <a:solidFill>
            <a:srgbClr val="95C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>
                <a:solidFill>
                  <a:srgbClr val="0092B8"/>
                </a:solidFill>
              </a:rPr>
              <a:t>4. </a:t>
            </a:r>
            <a:r>
              <a:rPr lang="nl-NL" sz="1600" b="1" dirty="0"/>
              <a:t>Bekijk je impact</a:t>
            </a:r>
          </a:p>
        </p:txBody>
      </p:sp>
      <p:pic>
        <p:nvPicPr>
          <p:cNvPr id="34" name="Afbeelding 33" descr="Afbeelding met Graphics, cirkel, clipart, grafische vormgeving&#10;&#10;Door AI gegenereerde inhoud is mogelijk onjuist.">
            <a:extLst>
              <a:ext uri="{FF2B5EF4-FFF2-40B4-BE49-F238E27FC236}">
                <a16:creationId xmlns:a16="http://schemas.microsoft.com/office/drawing/2014/main" id="{6CFB7506-F05C-ABEF-CB3F-71ACB77D7F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882" y="2377785"/>
            <a:ext cx="1206115" cy="12024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5074DD7-C1E1-8EE3-CD40-4FDAD0C759F5}"/>
              </a:ext>
            </a:extLst>
          </p:cNvPr>
          <p:cNvSpPr txBox="1">
            <a:spLocks/>
          </p:cNvSpPr>
          <p:nvPr/>
        </p:nvSpPr>
        <p:spPr>
          <a:xfrm>
            <a:off x="296260" y="497237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 sz="2800" dirty="0"/>
              <a:t>Het inzamelproces</a:t>
            </a:r>
          </a:p>
        </p:txBody>
      </p:sp>
    </p:spTree>
    <p:extLst>
      <p:ext uri="{BB962C8B-B14F-4D97-AF65-F5344CB8AC3E}">
        <p14:creationId xmlns:p14="http://schemas.microsoft.com/office/powerpoint/2010/main" val="3153463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55308EB-16DA-6C06-BB92-A8412ECD3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5" name="Inloggen dashboard en eerste view dashboard">
            <a:hlinkClick r:id="" action="ppaction://media"/>
            <a:extLst>
              <a:ext uri="{FF2B5EF4-FFF2-40B4-BE49-F238E27FC236}">
                <a16:creationId xmlns:a16="http://schemas.microsoft.com/office/drawing/2014/main" id="{540542FE-375C-19E2-6680-97072C502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67907" cy="5320440"/>
          </a:xfrm>
          <a:prstGeom prst="rect">
            <a:avLst/>
          </a:prstGeom>
        </p:spPr>
      </p:pic>
      <p:sp>
        <p:nvSpPr>
          <p:cNvPr id="2" name="Rechthoek: afgeronde hoeken 1">
            <a:hlinkClick r:id="rId6"/>
            <a:extLst>
              <a:ext uri="{FF2B5EF4-FFF2-40B4-BE49-F238E27FC236}">
                <a16:creationId xmlns:a16="http://schemas.microsoft.com/office/drawing/2014/main" id="{6C6C354D-2449-39B7-EBCB-171F572C2C7D}"/>
              </a:ext>
            </a:extLst>
          </p:cNvPr>
          <p:cNvSpPr/>
          <p:nvPr/>
        </p:nvSpPr>
        <p:spPr>
          <a:xfrm>
            <a:off x="6404460" y="4456598"/>
            <a:ext cx="2290575" cy="363053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/>
              <a:t>www.greengearalliance.eu</a:t>
            </a:r>
          </a:p>
        </p:txBody>
      </p:sp>
    </p:spTree>
    <p:extLst>
      <p:ext uri="{BB962C8B-B14F-4D97-AF65-F5344CB8AC3E}">
        <p14:creationId xmlns:p14="http://schemas.microsoft.com/office/powerpoint/2010/main" val="2076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8E6C05-DE36-9D85-5EB5-D17A6ED42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4" name="Bestelling plaatsen">
            <a:hlinkClick r:id="" action="ppaction://media"/>
            <a:extLst>
              <a:ext uri="{FF2B5EF4-FFF2-40B4-BE49-F238E27FC236}">
                <a16:creationId xmlns:a16="http://schemas.microsoft.com/office/drawing/2014/main" id="{8BEC4418-97F2-B6E1-4686-4424C23C6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" y="0"/>
            <a:ext cx="9143470" cy="530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0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6603D0C7-DADC-A783-597C-27FC76D0B4C2}"/>
              </a:ext>
            </a:extLst>
          </p:cNvPr>
          <p:cNvSpPr/>
          <p:nvPr/>
        </p:nvSpPr>
        <p:spPr>
          <a:xfrm>
            <a:off x="5828654" y="1019291"/>
            <a:ext cx="2100596" cy="2443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2435B93-B8AC-A86C-D683-6496CCDCA2A5}"/>
              </a:ext>
            </a:extLst>
          </p:cNvPr>
          <p:cNvSpPr txBox="1">
            <a:spLocks/>
          </p:cNvSpPr>
          <p:nvPr/>
        </p:nvSpPr>
        <p:spPr>
          <a:xfrm>
            <a:off x="5828653" y="2456118"/>
            <a:ext cx="2118367" cy="118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70000"/>
              </a:lnSpc>
              <a:buNone/>
            </a:pPr>
            <a:r>
              <a:rPr lang="en-GB" sz="1100" dirty="0" err="1"/>
              <a:t>Facturatie</a:t>
            </a:r>
            <a:r>
              <a:rPr lang="en-GB" sz="1100" dirty="0"/>
              <a:t> </a:t>
            </a:r>
            <a:r>
              <a:rPr lang="en-GB" sz="1100" dirty="0" err="1"/>
              <a:t>achteraf</a:t>
            </a:r>
            <a:endParaRPr lang="en-GB" sz="1100" dirty="0"/>
          </a:p>
          <a:p>
            <a:pPr marL="342900" lvl="1" indent="0">
              <a:lnSpc>
                <a:spcPct val="170000"/>
              </a:lnSpc>
              <a:buNone/>
            </a:pPr>
            <a:r>
              <a:rPr lang="en-GB" sz="1100" dirty="0" err="1"/>
              <a:t>Vanaf</a:t>
            </a:r>
            <a:r>
              <a:rPr lang="en-GB" sz="1100" dirty="0"/>
              <a:t> 100 kg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8A41E4-1635-3B8C-AF40-D62D26D245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3CA1C59A-C469-5B46-764F-9CC598E2FEE3}"/>
              </a:ext>
            </a:extLst>
          </p:cNvPr>
          <p:cNvSpPr/>
          <p:nvPr/>
        </p:nvSpPr>
        <p:spPr>
          <a:xfrm>
            <a:off x="1369776" y="830514"/>
            <a:ext cx="2100596" cy="38791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30AB7EAB-0A8F-BF8E-3A23-FC908BE39D1C}"/>
              </a:ext>
            </a:extLst>
          </p:cNvPr>
          <p:cNvSpPr/>
          <p:nvPr/>
        </p:nvSpPr>
        <p:spPr>
          <a:xfrm>
            <a:off x="3599936" y="830514"/>
            <a:ext cx="2100596" cy="3879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0A3558-2A5A-4D99-2FF0-7421E68EE42F}"/>
              </a:ext>
            </a:extLst>
          </p:cNvPr>
          <p:cNvSpPr txBox="1">
            <a:spLocks/>
          </p:cNvSpPr>
          <p:nvPr/>
        </p:nvSpPr>
        <p:spPr>
          <a:xfrm>
            <a:off x="1369775" y="2495569"/>
            <a:ext cx="2118367" cy="918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1800" dirty="0">
                <a:solidFill>
                  <a:srgbClr val="00B3DC"/>
                </a:solidFill>
              </a:rPr>
              <a:t>5 </a:t>
            </a:r>
            <a:r>
              <a:rPr lang="nl-NL" sz="1800" dirty="0" err="1">
                <a:solidFill>
                  <a:srgbClr val="00B3DC"/>
                </a:solidFill>
              </a:rPr>
              <a:t>MiniBags</a:t>
            </a:r>
            <a:endParaRPr lang="nl-NL" sz="1800" dirty="0">
              <a:solidFill>
                <a:srgbClr val="00B3DC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nl-NL" sz="1800" dirty="0">
                <a:solidFill>
                  <a:srgbClr val="00B3DC"/>
                </a:solidFill>
              </a:rPr>
              <a:t>+ </a:t>
            </a:r>
            <a:r>
              <a:rPr lang="nl-NL" sz="1800" dirty="0" err="1">
                <a:solidFill>
                  <a:srgbClr val="00B3DC"/>
                </a:solidFill>
              </a:rPr>
              <a:t>DisplayBox</a:t>
            </a:r>
            <a:endParaRPr lang="nl-NL" sz="1800" dirty="0">
              <a:solidFill>
                <a:srgbClr val="00B3DC"/>
              </a:solidFill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990625A5-88DF-29AB-FE80-EF7461A71DAD}"/>
              </a:ext>
            </a:extLst>
          </p:cNvPr>
          <p:cNvSpPr txBox="1">
            <a:spLocks/>
          </p:cNvSpPr>
          <p:nvPr/>
        </p:nvSpPr>
        <p:spPr>
          <a:xfrm>
            <a:off x="1369775" y="3633050"/>
            <a:ext cx="2118367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50000"/>
              </a:lnSpc>
              <a:buNone/>
            </a:pPr>
            <a:r>
              <a:rPr lang="nl-NL" sz="1100" dirty="0"/>
              <a:t>5 x tot 18kg inzamelen</a:t>
            </a:r>
          </a:p>
          <a:p>
            <a:pPr marL="342900" lvl="1" indent="0">
              <a:lnSpc>
                <a:spcPct val="150000"/>
              </a:lnSpc>
              <a:buNone/>
            </a:pPr>
            <a:r>
              <a:rPr lang="nl-NL" sz="1100" dirty="0"/>
              <a:t>Ideaal voor </a:t>
            </a:r>
            <a:r>
              <a:rPr lang="nl-NL" sz="1100" dirty="0" err="1"/>
              <a:t>retail</a:t>
            </a:r>
            <a:r>
              <a:rPr lang="nl-NL" sz="1100" dirty="0"/>
              <a:t> locaties</a:t>
            </a:r>
            <a:endParaRPr lang="en-GB" sz="1100" dirty="0"/>
          </a:p>
        </p:txBody>
      </p:sp>
      <p:grpSp>
        <p:nvGrpSpPr>
          <p:cNvPr id="119" name="Groep 118">
            <a:extLst>
              <a:ext uri="{FF2B5EF4-FFF2-40B4-BE49-F238E27FC236}">
                <a16:creationId xmlns:a16="http://schemas.microsoft.com/office/drawing/2014/main" id="{C4B3B7FC-36F1-8961-2B0A-3BB3C3BB9A0F}"/>
              </a:ext>
            </a:extLst>
          </p:cNvPr>
          <p:cNvGrpSpPr/>
          <p:nvPr/>
        </p:nvGrpSpPr>
        <p:grpSpPr>
          <a:xfrm>
            <a:off x="1528465" y="3723331"/>
            <a:ext cx="160003" cy="149043"/>
            <a:chOff x="754375" y="3340042"/>
            <a:chExt cx="229428" cy="213712"/>
          </a:xfrm>
        </p:grpSpPr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CA0C4F79-67E2-1DCF-D1F7-7457DD795446}"/>
                </a:ext>
              </a:extLst>
            </p:cNvPr>
            <p:cNvSpPr/>
            <p:nvPr/>
          </p:nvSpPr>
          <p:spPr>
            <a:xfrm>
              <a:off x="754375" y="3362058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121" name="Graphic 120" descr="Vinkje met effen opvulling">
              <a:extLst>
                <a:ext uri="{FF2B5EF4-FFF2-40B4-BE49-F238E27FC236}">
                  <a16:creationId xmlns:a16="http://schemas.microsoft.com/office/drawing/2014/main" id="{A08FCC00-AA74-76D3-B3FF-571152867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C4DC7CFA-4194-938A-6097-FC0C050936A9}"/>
              </a:ext>
            </a:extLst>
          </p:cNvPr>
          <p:cNvSpPr txBox="1">
            <a:spLocks/>
          </p:cNvSpPr>
          <p:nvPr/>
        </p:nvSpPr>
        <p:spPr>
          <a:xfrm>
            <a:off x="3572362" y="2495569"/>
            <a:ext cx="2118367" cy="8676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800" dirty="0" err="1">
                <a:solidFill>
                  <a:srgbClr val="00B3DC"/>
                </a:solidFill>
              </a:rPr>
              <a:t>BigBag</a:t>
            </a:r>
            <a:endParaRPr lang="nl-NL" sz="1800" dirty="0">
              <a:solidFill>
                <a:srgbClr val="00B3DC"/>
              </a:solidFill>
            </a:endParaRPr>
          </a:p>
          <a:p>
            <a:pPr algn="ctr"/>
            <a:r>
              <a:rPr lang="nl-NL" sz="1800" dirty="0">
                <a:solidFill>
                  <a:srgbClr val="00B3DC"/>
                </a:solidFill>
              </a:rPr>
              <a:t>+ Houder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B00853F-606E-D48D-E2C3-717DA8123538}"/>
              </a:ext>
            </a:extLst>
          </p:cNvPr>
          <p:cNvSpPr txBox="1">
            <a:spLocks/>
          </p:cNvSpPr>
          <p:nvPr/>
        </p:nvSpPr>
        <p:spPr>
          <a:xfrm>
            <a:off x="3578996" y="3633050"/>
            <a:ext cx="2108563" cy="990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50000"/>
              </a:lnSpc>
              <a:buNone/>
            </a:pPr>
            <a:r>
              <a:rPr lang="en-GB" sz="1100" dirty="0"/>
              <a:t>Tot 180 kg </a:t>
            </a:r>
            <a:r>
              <a:rPr lang="en-GB" sz="1100" dirty="0" err="1"/>
              <a:t>inzamelen</a:t>
            </a:r>
            <a:endParaRPr lang="en-GB" sz="1100" dirty="0"/>
          </a:p>
          <a:p>
            <a:pPr marL="342900" lvl="1" indent="0">
              <a:lnSpc>
                <a:spcPct val="150000"/>
              </a:lnSpc>
              <a:buNone/>
            </a:pPr>
            <a:r>
              <a:rPr lang="en-GB" sz="1100" dirty="0" err="1"/>
              <a:t>Plaats</a:t>
            </a:r>
            <a:r>
              <a:rPr lang="en-GB" sz="1100" dirty="0"/>
              <a:t> </a:t>
            </a:r>
            <a:r>
              <a:rPr lang="en-GB" sz="1100" dirty="0" err="1"/>
              <a:t>altijd</a:t>
            </a:r>
            <a:r>
              <a:rPr lang="en-GB" sz="1100" dirty="0"/>
              <a:t> op eigen pallet</a:t>
            </a:r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908AC7DB-6EC4-A3EA-F053-5B71ADE01127}"/>
              </a:ext>
            </a:extLst>
          </p:cNvPr>
          <p:cNvGrpSpPr/>
          <p:nvPr/>
        </p:nvGrpSpPr>
        <p:grpSpPr>
          <a:xfrm>
            <a:off x="3757196" y="4013042"/>
            <a:ext cx="160003" cy="149045"/>
            <a:chOff x="754375" y="3340042"/>
            <a:chExt cx="229428" cy="213715"/>
          </a:xfrm>
        </p:grpSpPr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624648C1-5963-A111-EC3A-06AC7C11349F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37" name="Graphic 36" descr="Vinkje met effen opvulling">
              <a:extLst>
                <a:ext uri="{FF2B5EF4-FFF2-40B4-BE49-F238E27FC236}">
                  <a16:creationId xmlns:a16="http://schemas.microsoft.com/office/drawing/2014/main" id="{5D97D304-6FCA-CE6C-04BF-44B2BB653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pic>
        <p:nvPicPr>
          <p:cNvPr id="45" name="Afbeelding 44" descr="Afbeelding met kunst&#10;&#10;Door AI gegenereerde inhoud is mogelijk onjuist.">
            <a:extLst>
              <a:ext uri="{FF2B5EF4-FFF2-40B4-BE49-F238E27FC236}">
                <a16:creationId xmlns:a16="http://schemas.microsoft.com/office/drawing/2014/main" id="{EF37E3B7-2ADF-DC14-EFAF-4B718CF7D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3469" y="-232650"/>
            <a:ext cx="2257062" cy="2804400"/>
          </a:xfrm>
          <a:prstGeom prst="rect">
            <a:avLst/>
          </a:prstGeom>
        </p:spPr>
      </p:pic>
      <p:pic>
        <p:nvPicPr>
          <p:cNvPr id="17" name="Afbeelding 16" descr="Afbeelding met tekst, karton, Verpakking en etiketten, Verpakkingsmateriaal&#10;&#10;Door AI gegenereerde inhoud is mogelijk onjuist.">
            <a:extLst>
              <a:ext uri="{FF2B5EF4-FFF2-40B4-BE49-F238E27FC236}">
                <a16:creationId xmlns:a16="http://schemas.microsoft.com/office/drawing/2014/main" id="{9710154E-4553-9A52-BA91-7EA09E559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9446" y="215416"/>
            <a:ext cx="1718705" cy="213549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CD9FC395-0F4C-70F6-B4CB-224707819E45}"/>
              </a:ext>
            </a:extLst>
          </p:cNvPr>
          <p:cNvSpPr txBox="1">
            <a:spLocks/>
          </p:cNvSpPr>
          <p:nvPr/>
        </p:nvSpPr>
        <p:spPr>
          <a:xfrm>
            <a:off x="5828653" y="1432953"/>
            <a:ext cx="2118367" cy="841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800" dirty="0">
                <a:solidFill>
                  <a:srgbClr val="00B3DC"/>
                </a:solidFill>
              </a:rPr>
              <a:t>Zelf verpakt</a:t>
            </a:r>
          </a:p>
          <a:p>
            <a:pPr algn="ctr"/>
            <a:r>
              <a:rPr lang="nl-NL" sz="1800" dirty="0">
                <a:solidFill>
                  <a:srgbClr val="00B3DC"/>
                </a:solidFill>
              </a:rPr>
              <a:t>GGA transport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084544E-F9AA-79D9-7359-88AA958D7211}"/>
              </a:ext>
            </a:extLst>
          </p:cNvPr>
          <p:cNvSpPr txBox="1">
            <a:spLocks/>
          </p:cNvSpPr>
          <p:nvPr/>
        </p:nvSpPr>
        <p:spPr>
          <a:xfrm>
            <a:off x="5828653" y="2147087"/>
            <a:ext cx="2100597" cy="118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5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€1,56/kg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54" name="Groep 53">
            <a:extLst>
              <a:ext uri="{FF2B5EF4-FFF2-40B4-BE49-F238E27FC236}">
                <a16:creationId xmlns:a16="http://schemas.microsoft.com/office/drawing/2014/main" id="{F4F1775E-6390-417E-B25D-DEC416CB05DA}"/>
              </a:ext>
            </a:extLst>
          </p:cNvPr>
          <p:cNvGrpSpPr/>
          <p:nvPr/>
        </p:nvGrpSpPr>
        <p:grpSpPr>
          <a:xfrm>
            <a:off x="5987343" y="2577050"/>
            <a:ext cx="160003" cy="149045"/>
            <a:chOff x="754375" y="3340042"/>
            <a:chExt cx="229428" cy="213715"/>
          </a:xfrm>
        </p:grpSpPr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C73E1D19-CBFE-98C9-589A-18576A0814C3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56" name="Graphic 55" descr="Vinkje met effen opvulling">
              <a:extLst>
                <a:ext uri="{FF2B5EF4-FFF2-40B4-BE49-F238E27FC236}">
                  <a16:creationId xmlns:a16="http://schemas.microsoft.com/office/drawing/2014/main" id="{27BF96CC-CBA3-971E-7F75-982286E47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57" name="Groep 56">
            <a:extLst>
              <a:ext uri="{FF2B5EF4-FFF2-40B4-BE49-F238E27FC236}">
                <a16:creationId xmlns:a16="http://schemas.microsoft.com/office/drawing/2014/main" id="{518A21D7-50D9-1EB5-C345-BC16050C1B3C}"/>
              </a:ext>
            </a:extLst>
          </p:cNvPr>
          <p:cNvGrpSpPr/>
          <p:nvPr/>
        </p:nvGrpSpPr>
        <p:grpSpPr>
          <a:xfrm>
            <a:off x="5982126" y="2869233"/>
            <a:ext cx="160003" cy="149045"/>
            <a:chOff x="754375" y="3340042"/>
            <a:chExt cx="229428" cy="213715"/>
          </a:xfrm>
        </p:grpSpPr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105DEB37-4935-5BC1-001D-80D7C0527B43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59" name="Graphic 58" descr="Vinkje met effen opvulling">
              <a:extLst>
                <a:ext uri="{FF2B5EF4-FFF2-40B4-BE49-F238E27FC236}">
                  <a16:creationId xmlns:a16="http://schemas.microsoft.com/office/drawing/2014/main" id="{490AC57D-4C8D-1250-420C-C0784AB3E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4293C21A-8C51-9FB1-E6C0-C6582ECF8395}"/>
              </a:ext>
            </a:extLst>
          </p:cNvPr>
          <p:cNvGrpSpPr/>
          <p:nvPr/>
        </p:nvGrpSpPr>
        <p:grpSpPr>
          <a:xfrm>
            <a:off x="1528465" y="4013042"/>
            <a:ext cx="160003" cy="149043"/>
            <a:chOff x="754375" y="3340042"/>
            <a:chExt cx="229428" cy="213712"/>
          </a:xfrm>
        </p:grpSpPr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A845F84F-9E7F-0AF8-1FE1-001EA07A0115}"/>
                </a:ext>
              </a:extLst>
            </p:cNvPr>
            <p:cNvSpPr/>
            <p:nvPr/>
          </p:nvSpPr>
          <p:spPr>
            <a:xfrm>
              <a:off x="754375" y="3362058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4" name="Graphic 3" descr="Vinkje met effen opvulling">
              <a:extLst>
                <a:ext uri="{FF2B5EF4-FFF2-40B4-BE49-F238E27FC236}">
                  <a16:creationId xmlns:a16="http://schemas.microsoft.com/office/drawing/2014/main" id="{CC5A2DA0-7ACB-1F76-FE99-A1C0BB1E7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98B65229-E036-978E-AFFA-B23A76CBE2F4}"/>
              </a:ext>
            </a:extLst>
          </p:cNvPr>
          <p:cNvGrpSpPr/>
          <p:nvPr/>
        </p:nvGrpSpPr>
        <p:grpSpPr>
          <a:xfrm>
            <a:off x="3757196" y="3723331"/>
            <a:ext cx="160003" cy="149045"/>
            <a:chOff x="754375" y="3340042"/>
            <a:chExt cx="229428" cy="213715"/>
          </a:xfrm>
        </p:grpSpPr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8653149C-814E-FC6C-8BEB-2F4CAF6576EA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9" name="Graphic 8" descr="Vinkje met effen opvulling">
              <a:extLst>
                <a:ext uri="{FF2B5EF4-FFF2-40B4-BE49-F238E27FC236}">
                  <a16:creationId xmlns:a16="http://schemas.microsoft.com/office/drawing/2014/main" id="{5D3949E2-C41A-B8E1-F24C-751D30810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300EE791-11DD-3500-2FF4-C0D27A058D20}"/>
              </a:ext>
            </a:extLst>
          </p:cNvPr>
          <p:cNvSpPr txBox="1">
            <a:spLocks/>
          </p:cNvSpPr>
          <p:nvPr/>
        </p:nvSpPr>
        <p:spPr>
          <a:xfrm>
            <a:off x="1369776" y="3134081"/>
            <a:ext cx="2100596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Eerste keer €250,-</a:t>
            </a:r>
          </a:p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Daarna €175,-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85DE7D0-36D3-77C2-BA47-C02429572C5D}"/>
              </a:ext>
            </a:extLst>
          </p:cNvPr>
          <p:cNvSpPr txBox="1">
            <a:spLocks/>
          </p:cNvSpPr>
          <p:nvPr/>
        </p:nvSpPr>
        <p:spPr>
          <a:xfrm>
            <a:off x="5837537" y="4079170"/>
            <a:ext cx="2100597" cy="3389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>
              <a:lnSpc>
                <a:spcPct val="150000"/>
              </a:lnSpc>
            </a:pPr>
            <a:r>
              <a:rPr lang="nl-NL" sz="1100" b="1" dirty="0">
                <a:latin typeface="+mn-lt"/>
              </a:rPr>
              <a:t>Alle prijzen </a:t>
            </a:r>
            <a:r>
              <a:rPr lang="nl-NL" sz="1100" b="1" dirty="0" err="1">
                <a:latin typeface="+mn-lt"/>
              </a:rPr>
              <a:t>excl</a:t>
            </a:r>
            <a:r>
              <a:rPr lang="nl-NL" sz="1100" b="1" dirty="0">
                <a:latin typeface="+mn-lt"/>
              </a:rPr>
              <a:t> btw</a:t>
            </a:r>
            <a:endParaRPr lang="en-GB" sz="1100" b="1" dirty="0">
              <a:latin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354481D-2995-068A-48BB-D2798688F371}"/>
              </a:ext>
            </a:extLst>
          </p:cNvPr>
          <p:cNvSpPr txBox="1">
            <a:spLocks/>
          </p:cNvSpPr>
          <p:nvPr/>
        </p:nvSpPr>
        <p:spPr>
          <a:xfrm>
            <a:off x="3586963" y="3134081"/>
            <a:ext cx="2100596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Eerste keer €390,-</a:t>
            </a:r>
          </a:p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Daarna €290,-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9935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EC04B-5118-FD65-C9A5-9421E943E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5CD28A-3174-2859-0DCA-B4B98FE02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22" name="Afbeelding 21" descr="Afbeelding met schermopname, ontwerp&#10;&#10;Door AI gegenereerde inhoud is mogelijk onjuist.">
            <a:extLst>
              <a:ext uri="{FF2B5EF4-FFF2-40B4-BE49-F238E27FC236}">
                <a16:creationId xmlns:a16="http://schemas.microsoft.com/office/drawing/2014/main" id="{27200B91-3C2E-24D2-1168-29EEBF98F7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27" y="624257"/>
            <a:ext cx="4127098" cy="4123035"/>
          </a:xfrm>
          <a:prstGeom prst="rect">
            <a:avLst/>
          </a:prstGeom>
        </p:spPr>
      </p:pic>
      <p:pic>
        <p:nvPicPr>
          <p:cNvPr id="14" name="Afbeelding 13" descr="Afbeelding met clipart, schets, kunst, silhouet&#10;&#10;Door AI gegenereerde inhoud is mogelijk onjuist.">
            <a:extLst>
              <a:ext uri="{FF2B5EF4-FFF2-40B4-BE49-F238E27FC236}">
                <a16:creationId xmlns:a16="http://schemas.microsoft.com/office/drawing/2014/main" id="{2EBFBB98-7401-CF95-5B5D-7E5348CB93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7516" flipV="1">
            <a:off x="3850381" y="563175"/>
            <a:ext cx="663710" cy="605433"/>
          </a:xfrm>
          <a:prstGeom prst="rect">
            <a:avLst/>
          </a:prstGeom>
        </p:spPr>
      </p:pic>
      <p:pic>
        <p:nvPicPr>
          <p:cNvPr id="16" name="Afbeelding 15" descr="Afbeelding met clipart, schets, tekening, wit&#10;&#10;Door AI gegenereerde inhoud is mogelijk onjuist.">
            <a:extLst>
              <a:ext uri="{FF2B5EF4-FFF2-40B4-BE49-F238E27FC236}">
                <a16:creationId xmlns:a16="http://schemas.microsoft.com/office/drawing/2014/main" id="{DC6D65D8-B649-B596-C8C1-A6D44527E9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1071">
            <a:off x="4439633" y="1150947"/>
            <a:ext cx="593178" cy="519711"/>
          </a:xfrm>
          <a:prstGeom prst="rect">
            <a:avLst/>
          </a:prstGeom>
        </p:spPr>
      </p:pic>
      <p:pic>
        <p:nvPicPr>
          <p:cNvPr id="18" name="Afbeelding 17" descr="Afbeelding met logo, Graphics, clipart, symbool&#10;&#10;Door AI gegenereerde inhoud is mogelijk onjuist.">
            <a:extLst>
              <a:ext uri="{FF2B5EF4-FFF2-40B4-BE49-F238E27FC236}">
                <a16:creationId xmlns:a16="http://schemas.microsoft.com/office/drawing/2014/main" id="{224F5428-1241-6C7A-0504-243B4C9DE1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80" y="1793908"/>
            <a:ext cx="474916" cy="476715"/>
          </a:xfrm>
          <a:prstGeom prst="rect">
            <a:avLst/>
          </a:prstGeom>
        </p:spPr>
      </p:pic>
      <p:pic>
        <p:nvPicPr>
          <p:cNvPr id="23" name="Afbeelding 22" descr="Afbeelding met schets, wit, zwart-wit, ontwerp&#10;&#10;Door AI gegenereerde inhoud is mogelijk onjuist.">
            <a:extLst>
              <a:ext uri="{FF2B5EF4-FFF2-40B4-BE49-F238E27FC236}">
                <a16:creationId xmlns:a16="http://schemas.microsoft.com/office/drawing/2014/main" id="{4142B451-BFE8-3B3D-6F83-66E82E5716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911" y="1390469"/>
            <a:ext cx="917986" cy="1021660"/>
          </a:xfrm>
          <a:prstGeom prst="rect">
            <a:avLst/>
          </a:prstGeom>
        </p:spPr>
      </p:pic>
      <p:pic>
        <p:nvPicPr>
          <p:cNvPr id="2" name="Afbeelding 1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6D3DBB47-09A1-571C-30B4-74FDEC2F5E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857" y="3029865"/>
            <a:ext cx="1337238" cy="89199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6551FC8F-EFB7-0C7E-2C24-111485B11305}"/>
              </a:ext>
            </a:extLst>
          </p:cNvPr>
          <p:cNvGrpSpPr/>
          <p:nvPr/>
        </p:nvGrpSpPr>
        <p:grpSpPr>
          <a:xfrm>
            <a:off x="5488230" y="1462249"/>
            <a:ext cx="2830889" cy="2331141"/>
            <a:chOff x="5488230" y="1462249"/>
            <a:chExt cx="2830889" cy="2331141"/>
          </a:xfrm>
        </p:grpSpPr>
        <p:sp>
          <p:nvSpPr>
            <p:cNvPr id="6" name="Rechthoek: afgeronde hoeken 5">
              <a:extLst>
                <a:ext uri="{FF2B5EF4-FFF2-40B4-BE49-F238E27FC236}">
                  <a16:creationId xmlns:a16="http://schemas.microsoft.com/office/drawing/2014/main" id="{E0C412B7-F81D-567C-AD49-F59AEB579421}"/>
                </a:ext>
              </a:extLst>
            </p:cNvPr>
            <p:cNvSpPr/>
            <p:nvPr/>
          </p:nvSpPr>
          <p:spPr>
            <a:xfrm>
              <a:off x="5488230" y="1607556"/>
              <a:ext cx="2830889" cy="324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: afgeronde hoeken 7">
              <a:extLst>
                <a:ext uri="{FF2B5EF4-FFF2-40B4-BE49-F238E27FC236}">
                  <a16:creationId xmlns:a16="http://schemas.microsoft.com/office/drawing/2014/main" id="{5BE7364B-C648-E502-7001-9D2FD4F29B11}"/>
                </a:ext>
              </a:extLst>
            </p:cNvPr>
            <p:cNvSpPr/>
            <p:nvPr/>
          </p:nvSpPr>
          <p:spPr>
            <a:xfrm>
              <a:off x="5488231" y="2108623"/>
              <a:ext cx="2443280" cy="324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: afgeronde hoeken 8">
              <a:extLst>
                <a:ext uri="{FF2B5EF4-FFF2-40B4-BE49-F238E27FC236}">
                  <a16:creationId xmlns:a16="http://schemas.microsoft.com/office/drawing/2014/main" id="{192983B8-3176-43D0-200D-53DEAE4F4076}"/>
                </a:ext>
              </a:extLst>
            </p:cNvPr>
            <p:cNvSpPr/>
            <p:nvPr/>
          </p:nvSpPr>
          <p:spPr>
            <a:xfrm>
              <a:off x="5488231" y="2653404"/>
              <a:ext cx="1728000" cy="324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: afgeronde hoeken 9">
              <a:extLst>
                <a:ext uri="{FF2B5EF4-FFF2-40B4-BE49-F238E27FC236}">
                  <a16:creationId xmlns:a16="http://schemas.microsoft.com/office/drawing/2014/main" id="{845C478E-3CB9-4820-76E7-C940E4DC1A7C}"/>
                </a:ext>
              </a:extLst>
            </p:cNvPr>
            <p:cNvSpPr/>
            <p:nvPr/>
          </p:nvSpPr>
          <p:spPr>
            <a:xfrm>
              <a:off x="5488230" y="3198185"/>
              <a:ext cx="1656000" cy="324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" name="Tijdelijke aanduiding voor inhoud 2">
              <a:extLst>
                <a:ext uri="{FF2B5EF4-FFF2-40B4-BE49-F238E27FC236}">
                  <a16:creationId xmlns:a16="http://schemas.microsoft.com/office/drawing/2014/main" id="{4CB57671-B6C8-1C28-36A5-826E341F8FFE}"/>
                </a:ext>
              </a:extLst>
            </p:cNvPr>
            <p:cNvSpPr txBox="1">
              <a:spLocks/>
            </p:cNvSpPr>
            <p:nvPr/>
          </p:nvSpPr>
          <p:spPr>
            <a:xfrm>
              <a:off x="5488230" y="1462249"/>
              <a:ext cx="2830889" cy="233114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200000"/>
                </a:lnSpc>
                <a:buNone/>
              </a:pP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Segoe UI Emoji" panose="020B0502040204020203" pitchFamily="34" charset="0"/>
                </a:rPr>
                <a:t>❌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Chemisch vervuilde producten</a:t>
              </a:r>
            </a:p>
            <a:p>
              <a:pPr marL="0" indent="0">
                <a:lnSpc>
                  <a:spcPct val="200000"/>
                </a:lnSpc>
                <a:buNone/>
              </a:pP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Segoe UI Emoji" panose="020B0502040204020203" pitchFamily="34" charset="0"/>
                </a:rPr>
                <a:t>❌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Sterk vervuilde producten</a:t>
              </a:r>
              <a:endParaRPr lang="nl-NL" sz="1400" dirty="0">
                <a:latin typeface="+mn-lt"/>
                <a:ea typeface="Aptos" panose="020B0004020202020204" pitchFamily="34" charset="0"/>
                <a:cs typeface="Aptos" panose="020B0004020202020204" pitchFamily="34" charset="0"/>
              </a:endParaRPr>
            </a:p>
            <a:p>
              <a:pPr marL="0" indent="0">
                <a:lnSpc>
                  <a:spcPct val="200000"/>
                </a:lnSpc>
                <a:buNone/>
              </a:pP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Segoe UI Emoji" panose="020B0502040204020203" pitchFamily="34" charset="0"/>
                </a:rPr>
                <a:t>❌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Natte producten</a:t>
              </a:r>
            </a:p>
            <a:p>
              <a:pPr marL="0" indent="0">
                <a:lnSpc>
                  <a:spcPct val="200000"/>
                </a:lnSpc>
                <a:buNone/>
              </a:pP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Segoe UI Emoji" panose="020B0502040204020203" pitchFamily="34" charset="0"/>
                </a:rPr>
                <a:t>❌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Textielsnippers</a:t>
              </a:r>
              <a:endParaRPr lang="nl-NL" sz="1400" dirty="0">
                <a:effectLst/>
                <a:latin typeface="+mn-lt"/>
                <a:ea typeface="Aptos" panose="020B0004020202020204" pitchFamily="34" charset="0"/>
                <a:cs typeface="Aptos" panose="020B0004020202020204" pitchFamily="34" charset="0"/>
              </a:endParaRPr>
            </a:p>
          </p:txBody>
        </p:sp>
      </p:grp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A3C8414D-A7F8-A2FE-B00E-7BD7989F0765}"/>
              </a:ext>
            </a:extLst>
          </p:cNvPr>
          <p:cNvSpPr/>
          <p:nvPr/>
        </p:nvSpPr>
        <p:spPr>
          <a:xfrm>
            <a:off x="143555" y="1607556"/>
            <a:ext cx="3199303" cy="324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07922464-B561-8928-FD08-3696E846EE97}"/>
              </a:ext>
            </a:extLst>
          </p:cNvPr>
          <p:cNvSpPr/>
          <p:nvPr/>
        </p:nvSpPr>
        <p:spPr>
          <a:xfrm>
            <a:off x="1976014" y="2108623"/>
            <a:ext cx="1366843" cy="324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E52F266F-F2BC-9B01-4297-BDDD78B8309C}"/>
              </a:ext>
            </a:extLst>
          </p:cNvPr>
          <p:cNvSpPr txBox="1">
            <a:spLocks/>
          </p:cNvSpPr>
          <p:nvPr/>
        </p:nvSpPr>
        <p:spPr>
          <a:xfrm>
            <a:off x="143555" y="1462250"/>
            <a:ext cx="3199303" cy="1021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200000"/>
              </a:lnSpc>
              <a:buNone/>
            </a:pPr>
            <a:r>
              <a:rPr lang="nl-NL" sz="14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Segoe UI Emoji" panose="020B0502040204020203" pitchFamily="34" charset="0"/>
              </a:rPr>
              <a:t>Werkkleding, werkschoenen &amp; PBM </a:t>
            </a:r>
            <a:r>
              <a:rPr lang="nl-NL" sz="1100" b="0" i="0" dirty="0">
                <a:solidFill>
                  <a:srgbClr val="474747"/>
                </a:solidFill>
                <a:effectLst/>
                <a:latin typeface="Google Sans"/>
              </a:rPr>
              <a:t>✅</a:t>
            </a:r>
            <a:endParaRPr lang="nl-NL" sz="1400" dirty="0">
              <a:solidFill>
                <a:srgbClr val="000000"/>
              </a:solidFill>
              <a:effectLst/>
              <a:latin typeface="+mn-lt"/>
              <a:ea typeface="Aptos" panose="020B0004020202020204" pitchFamily="34" charset="0"/>
              <a:cs typeface="Segoe UI Emoji" panose="020B0502040204020203" pitchFamily="34" charset="0"/>
            </a:endParaRPr>
          </a:p>
          <a:p>
            <a:pPr marL="0" indent="0" algn="r">
              <a:lnSpc>
                <a:spcPct val="200000"/>
              </a:lnSpc>
              <a:buNone/>
            </a:pPr>
            <a:r>
              <a:rPr lang="nl-NL" sz="1400" dirty="0">
                <a:solidFill>
                  <a:srgbClr val="000000"/>
                </a:solidFill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Alle merken</a:t>
            </a:r>
            <a:r>
              <a:rPr lang="nl-NL" sz="1100" b="0" i="0" dirty="0">
                <a:solidFill>
                  <a:srgbClr val="474747"/>
                </a:solidFill>
                <a:effectLst/>
                <a:latin typeface="Google Sans"/>
              </a:rPr>
              <a:t>✅</a:t>
            </a:r>
            <a:endParaRPr lang="nl-NL" sz="1400" dirty="0">
              <a:effectLst/>
              <a:latin typeface="+mn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13" name="Titel 11">
            <a:extLst>
              <a:ext uri="{FF2B5EF4-FFF2-40B4-BE49-F238E27FC236}">
                <a16:creationId xmlns:a16="http://schemas.microsoft.com/office/drawing/2014/main" id="{AB4A9C75-A409-6E92-7B29-0812F36B27D7}"/>
              </a:ext>
            </a:extLst>
          </p:cNvPr>
          <p:cNvSpPr txBox="1">
            <a:spLocks/>
          </p:cNvSpPr>
          <p:nvPr/>
        </p:nvSpPr>
        <p:spPr>
          <a:xfrm>
            <a:off x="628650" y="273844"/>
            <a:ext cx="2874415" cy="15200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/>
              <a:t>Wat zamelen we in?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7015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28E4C-1C15-D8CC-5F93-A84DC6816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FB140-D3C3-4D4D-BB37-D225057EC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Afbeelding met gebouw, Container, Plastic zak, grond&#10;&#10;Door AI gegenereerde inhoud is mogelijk onjuist.">
            <a:extLst>
              <a:ext uri="{FF2B5EF4-FFF2-40B4-BE49-F238E27FC236}">
                <a16:creationId xmlns:a16="http://schemas.microsoft.com/office/drawing/2014/main" id="{86AE9665-D137-4998-120D-C14369190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" t="22741" r="8984" b="1858"/>
          <a:stretch>
            <a:fillRect/>
          </a:stretch>
        </p:blipFill>
        <p:spPr>
          <a:xfrm>
            <a:off x="-1" y="0"/>
            <a:ext cx="4570496" cy="5143500"/>
          </a:xfr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8B99CA-F129-D8AC-F919-025C89715B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6" name="Afbeelding 5" descr="Afbeelding met tekst, karton, container, Verzenddoos&#10;&#10;Door AI gegenereerde inhoud is mogelijk onjuist.">
            <a:extLst>
              <a:ext uri="{FF2B5EF4-FFF2-40B4-BE49-F238E27FC236}">
                <a16:creationId xmlns:a16="http://schemas.microsoft.com/office/drawing/2014/main" id="{05B4DD1E-565F-087B-FE50-A57C6ABF6D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6" r="28866"/>
          <a:stretch>
            <a:fillRect/>
          </a:stretch>
        </p:blipFill>
        <p:spPr>
          <a:xfrm>
            <a:off x="4570500" y="-1396"/>
            <a:ext cx="4573500" cy="5143500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FAE23C8D-F761-7610-0FE5-1970A64B16A2}"/>
              </a:ext>
            </a:extLst>
          </p:cNvPr>
          <p:cNvCxnSpPr>
            <a:cxnSpLocks/>
          </p:cNvCxnSpPr>
          <p:nvPr/>
        </p:nvCxnSpPr>
        <p:spPr>
          <a:xfrm>
            <a:off x="4570500" y="-1396"/>
            <a:ext cx="0" cy="5143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Afbeelding 8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F03D7029-788A-4E3C-30A0-8953B7BBD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4098800"/>
            <a:ext cx="9144000" cy="1064736"/>
          </a:xfrm>
          <a:prstGeom prst="rect">
            <a:avLst/>
          </a:prstGeom>
        </p:spPr>
      </p:pic>
      <p:sp>
        <p:nvSpPr>
          <p:cNvPr id="10" name="Tijdelijke aanduiding voor voettekst 1">
            <a:extLst>
              <a:ext uri="{FF2B5EF4-FFF2-40B4-BE49-F238E27FC236}">
                <a16:creationId xmlns:a16="http://schemas.microsoft.com/office/drawing/2014/main" id="{2F85237B-8C74-D66C-302F-1AB9D6B6B45B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1993993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tour aanvragen">
            <a:hlinkClick r:id="" action="ppaction://media"/>
            <a:extLst>
              <a:ext uri="{FF2B5EF4-FFF2-40B4-BE49-F238E27FC236}">
                <a16:creationId xmlns:a16="http://schemas.microsoft.com/office/drawing/2014/main" id="{86FF3B5B-72C3-2EF5-8C63-BDE4DF2981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341006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8E6C05-DE36-9D85-5EB5-D17A6ED42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357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A0DF99-2F4C-D345-2AE6-1D63805D3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D82DED-8CFC-59D6-5723-66A04E145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video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951325-322B-FDFA-13F0-61F306156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6" name="Dashboard GGA">
            <a:hlinkClick r:id="" action="ppaction://media"/>
            <a:extLst>
              <a:ext uri="{FF2B5EF4-FFF2-40B4-BE49-F238E27FC236}">
                <a16:creationId xmlns:a16="http://schemas.microsoft.com/office/drawing/2014/main" id="{96C1CBD9-FFE9-DF6D-0DC9-5F3E89EEC7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2393"/>
            <a:ext cx="9144000" cy="5143500"/>
          </a:xfrm>
          <a:prstGeom prst="rect">
            <a:avLst/>
          </a:prstGeom>
        </p:spPr>
      </p:pic>
      <p:sp>
        <p:nvSpPr>
          <p:cNvPr id="9" name="Rechthoek: afgeronde hoeken 8">
            <a:hlinkClick r:id="rId6"/>
            <a:extLst>
              <a:ext uri="{FF2B5EF4-FFF2-40B4-BE49-F238E27FC236}">
                <a16:creationId xmlns:a16="http://schemas.microsoft.com/office/drawing/2014/main" id="{37C95684-E4D8-7DCB-EE14-8BC3C5604450}"/>
              </a:ext>
            </a:extLst>
          </p:cNvPr>
          <p:cNvSpPr/>
          <p:nvPr/>
        </p:nvSpPr>
        <p:spPr>
          <a:xfrm>
            <a:off x="-166603" y="-25569"/>
            <a:ext cx="9625163" cy="5988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b="1" dirty="0"/>
          </a:p>
        </p:txBody>
      </p:sp>
    </p:spTree>
    <p:extLst>
      <p:ext uri="{BB962C8B-B14F-4D97-AF65-F5344CB8AC3E}">
        <p14:creationId xmlns:p14="http://schemas.microsoft.com/office/powerpoint/2010/main" val="80622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B1FEFF-90D9-EC95-1AFA-13DAE9F02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Do’s &amp; </a:t>
            </a:r>
            <a:r>
              <a:rPr lang="nl-NL" dirty="0" err="1"/>
              <a:t>don’ts</a:t>
            </a:r>
            <a:r>
              <a:rPr lang="nl-NL" dirty="0"/>
              <a:t> inzameling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9EA378-F7CC-5510-8CB4-7B386AC38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369219"/>
            <a:ext cx="7073803" cy="326350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nl-NL" dirty="0"/>
              <a:t>Stuur een interne mail over jullie aansluiting als inzamelpartner bij de GGA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dirty="0"/>
              <a:t>Eerste order? Bestel:</a:t>
            </a:r>
          </a:p>
          <a:p>
            <a:pPr lvl="1">
              <a:lnSpc>
                <a:spcPct val="100000"/>
              </a:lnSpc>
            </a:pPr>
            <a:r>
              <a:rPr lang="nl-NL" dirty="0" err="1"/>
              <a:t>DisplayBox</a:t>
            </a:r>
            <a:r>
              <a:rPr lang="nl-NL" dirty="0"/>
              <a:t> + 5 </a:t>
            </a:r>
            <a:r>
              <a:rPr lang="nl-NL" dirty="0" err="1"/>
              <a:t>MiniBags</a:t>
            </a:r>
            <a:endParaRPr lang="nl-NL" dirty="0"/>
          </a:p>
          <a:p>
            <a:pPr lvl="1">
              <a:lnSpc>
                <a:spcPct val="100000"/>
              </a:lnSpc>
            </a:pPr>
            <a:r>
              <a:rPr lang="nl-NL" dirty="0" err="1"/>
              <a:t>BigBag</a:t>
            </a:r>
            <a:r>
              <a:rPr lang="nl-NL" dirty="0"/>
              <a:t> + houder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Of stuur een mailtje naar info@greengearalliance.eu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dirty="0"/>
              <a:t>Plaats </a:t>
            </a:r>
            <a:r>
              <a:rPr lang="nl-NL" dirty="0" err="1"/>
              <a:t>BigBags</a:t>
            </a:r>
            <a:r>
              <a:rPr lang="nl-NL" dirty="0"/>
              <a:t> altijd op een pallet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Heb je geen pallet, geef dit aan bij je order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D5FA869-E45D-7474-C969-AF37ACF90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7" name="Rechthoek: afgeronde hoeken 6">
            <a:hlinkClick r:id="rId3"/>
            <a:extLst>
              <a:ext uri="{FF2B5EF4-FFF2-40B4-BE49-F238E27FC236}">
                <a16:creationId xmlns:a16="http://schemas.microsoft.com/office/drawing/2014/main" id="{017BE4E6-0706-B6CF-5CE9-50545239934A}"/>
              </a:ext>
            </a:extLst>
          </p:cNvPr>
          <p:cNvSpPr/>
          <p:nvPr/>
        </p:nvSpPr>
        <p:spPr>
          <a:xfrm>
            <a:off x="6404460" y="1502815"/>
            <a:ext cx="1587403" cy="45811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/>
              <a:t>Template beschikbaar</a:t>
            </a:r>
          </a:p>
        </p:txBody>
      </p:sp>
    </p:spTree>
    <p:extLst>
      <p:ext uri="{BB962C8B-B14F-4D97-AF65-F5344CB8AC3E}">
        <p14:creationId xmlns:p14="http://schemas.microsoft.com/office/powerpoint/2010/main" val="506530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B99E4-FD49-A8B9-6D43-94E00B6E8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kleding, persoon, schoeisel, staan&#10;&#10;Door AI gegenereerde inhoud is mogelijk onjuist.">
            <a:extLst>
              <a:ext uri="{FF2B5EF4-FFF2-40B4-BE49-F238E27FC236}">
                <a16:creationId xmlns:a16="http://schemas.microsoft.com/office/drawing/2014/main" id="{41FB9F31-A63A-204A-6B7A-769AAEAFE4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75" t="12926" r="33125" b="2777"/>
          <a:stretch>
            <a:fillRect/>
          </a:stretch>
        </p:blipFill>
        <p:spPr>
          <a:xfrm>
            <a:off x="0" y="0"/>
            <a:ext cx="4571998" cy="513745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31999B3-9E10-BE67-A517-67AEC01E07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 t="-99" r="34970" b="15812"/>
          <a:stretch>
            <a:fillRect/>
          </a:stretch>
        </p:blipFill>
        <p:spPr>
          <a:xfrm>
            <a:off x="4571998" y="-6045"/>
            <a:ext cx="4572002" cy="5137455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E132E75-11B9-F367-4796-B725026C0320}"/>
              </a:ext>
            </a:extLst>
          </p:cNvPr>
          <p:cNvCxnSpPr>
            <a:cxnSpLocks/>
          </p:cNvCxnSpPr>
          <p:nvPr/>
        </p:nvCxnSpPr>
        <p:spPr>
          <a:xfrm>
            <a:off x="4572000" y="0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F5DE47AD-7725-2A8F-5F24-02AA9F8BA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0106"/>
            <a:ext cx="9144000" cy="1269879"/>
          </a:xfrm>
          <a:prstGeom prst="rect">
            <a:avLst/>
          </a:prstGeom>
        </p:spPr>
      </p:pic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894CE58F-BCDF-76EB-A365-0BCE55D4D8BC}"/>
              </a:ext>
            </a:extLst>
          </p:cNvPr>
          <p:cNvSpPr/>
          <p:nvPr/>
        </p:nvSpPr>
        <p:spPr>
          <a:xfrm>
            <a:off x="5946345" y="128470"/>
            <a:ext cx="3046102" cy="18578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11314C9-1941-252D-9763-1C0CDEEDB4F3}"/>
              </a:ext>
            </a:extLst>
          </p:cNvPr>
          <p:cNvSpPr txBox="1">
            <a:spLocks/>
          </p:cNvSpPr>
          <p:nvPr/>
        </p:nvSpPr>
        <p:spPr>
          <a:xfrm>
            <a:off x="6221515" y="373033"/>
            <a:ext cx="2495762" cy="13687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Wij werken samen met partners voor de sortering en verwerking.</a:t>
            </a:r>
          </a:p>
          <a:p>
            <a:endParaRPr lang="nl-NL" sz="1400" dirty="0">
              <a:solidFill>
                <a:schemeClr val="tx1"/>
              </a:solidFill>
              <a:latin typeface="Fira Sans Black" panose="020B0A03050000020004" pitchFamily="34" charset="0"/>
            </a:endParaRPr>
          </a:p>
          <a:p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Ingezamelde producten zijn eigendom van de GGA.</a:t>
            </a:r>
          </a:p>
        </p:txBody>
      </p:sp>
      <p:sp>
        <p:nvSpPr>
          <p:cNvPr id="15" name="Tijdelijke aanduiding voor voettekst 1">
            <a:extLst>
              <a:ext uri="{FF2B5EF4-FFF2-40B4-BE49-F238E27FC236}">
                <a16:creationId xmlns:a16="http://schemas.microsoft.com/office/drawing/2014/main" id="{DAC29F4A-0A8F-BE19-2B3F-FE5C46EDADDC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419692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D2DE1-FF84-E6D4-6A2D-F0BE4FD16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id="{36F6F21C-87B8-9D15-5C6F-EEA87C9444EA}"/>
              </a:ext>
            </a:extLst>
          </p:cNvPr>
          <p:cNvSpPr/>
          <p:nvPr/>
        </p:nvSpPr>
        <p:spPr>
          <a:xfrm>
            <a:off x="6856778" y="1044701"/>
            <a:ext cx="2287221" cy="2065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BADFD2EA-B9FC-7F16-A564-B5634DC34251}"/>
              </a:ext>
            </a:extLst>
          </p:cNvPr>
          <p:cNvSpPr/>
          <p:nvPr/>
        </p:nvSpPr>
        <p:spPr>
          <a:xfrm>
            <a:off x="4602434" y="787477"/>
            <a:ext cx="2052000" cy="2443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2D5E257-7CDB-0C41-F204-5F72E019C147}"/>
              </a:ext>
            </a:extLst>
          </p:cNvPr>
          <p:cNvSpPr txBox="1">
            <a:spLocks/>
          </p:cNvSpPr>
          <p:nvPr/>
        </p:nvSpPr>
        <p:spPr>
          <a:xfrm>
            <a:off x="4602433" y="1921699"/>
            <a:ext cx="2118367" cy="118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70000"/>
              </a:lnSpc>
              <a:buNone/>
            </a:pPr>
            <a:r>
              <a:rPr lang="en-GB" sz="1100" dirty="0" err="1"/>
              <a:t>Facturatie</a:t>
            </a:r>
            <a:r>
              <a:rPr lang="en-GB" sz="1100" dirty="0"/>
              <a:t> </a:t>
            </a:r>
            <a:r>
              <a:rPr lang="en-GB" sz="1100" dirty="0" err="1"/>
              <a:t>achteraf</a:t>
            </a:r>
            <a:endParaRPr lang="en-GB" sz="1100" dirty="0"/>
          </a:p>
          <a:p>
            <a:pPr marL="342900" lvl="1" indent="0">
              <a:lnSpc>
                <a:spcPct val="170000"/>
              </a:lnSpc>
              <a:buNone/>
            </a:pPr>
            <a:r>
              <a:rPr lang="en-GB" sz="1100" dirty="0" err="1"/>
              <a:t>Vanaf</a:t>
            </a:r>
            <a:r>
              <a:rPr lang="en-GB" sz="1100" dirty="0"/>
              <a:t> 100 kg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BE0317-1AED-6F94-32E2-88981A92D9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92857EE0-347B-ADC7-A7AC-5DE27870B780}"/>
              </a:ext>
            </a:extLst>
          </p:cNvPr>
          <p:cNvSpPr/>
          <p:nvPr/>
        </p:nvSpPr>
        <p:spPr>
          <a:xfrm>
            <a:off x="175763" y="787477"/>
            <a:ext cx="2052000" cy="38791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AD82A648-24A6-6D02-E5F8-DF37B967B2BB}"/>
              </a:ext>
            </a:extLst>
          </p:cNvPr>
          <p:cNvSpPr/>
          <p:nvPr/>
        </p:nvSpPr>
        <p:spPr>
          <a:xfrm>
            <a:off x="2393257" y="787478"/>
            <a:ext cx="2052000" cy="3879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074CC2E-5FF8-D23D-1607-CA9424088255}"/>
              </a:ext>
            </a:extLst>
          </p:cNvPr>
          <p:cNvSpPr txBox="1">
            <a:spLocks/>
          </p:cNvSpPr>
          <p:nvPr/>
        </p:nvSpPr>
        <p:spPr>
          <a:xfrm>
            <a:off x="143555" y="2452533"/>
            <a:ext cx="2118367" cy="918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1800" dirty="0">
                <a:solidFill>
                  <a:srgbClr val="00B3DC"/>
                </a:solidFill>
              </a:rPr>
              <a:t>5 </a:t>
            </a:r>
            <a:r>
              <a:rPr lang="nl-NL" sz="1800" dirty="0" err="1">
                <a:solidFill>
                  <a:srgbClr val="00B3DC"/>
                </a:solidFill>
              </a:rPr>
              <a:t>MiniBags</a:t>
            </a:r>
            <a:endParaRPr lang="nl-NL" sz="1800" dirty="0">
              <a:solidFill>
                <a:srgbClr val="00B3DC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nl-NL" sz="1800" dirty="0">
                <a:solidFill>
                  <a:srgbClr val="00B3DC"/>
                </a:solidFill>
              </a:rPr>
              <a:t>+ </a:t>
            </a:r>
            <a:r>
              <a:rPr lang="nl-NL" sz="1800" dirty="0" err="1">
                <a:solidFill>
                  <a:srgbClr val="00B3DC"/>
                </a:solidFill>
              </a:rPr>
              <a:t>DisplayBox</a:t>
            </a:r>
            <a:endParaRPr lang="nl-NL" sz="1800" dirty="0">
              <a:solidFill>
                <a:srgbClr val="00B3DC"/>
              </a:solidFill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5969499A-B8C4-9AE6-EE4A-C07BE164505A}"/>
              </a:ext>
            </a:extLst>
          </p:cNvPr>
          <p:cNvSpPr txBox="1">
            <a:spLocks/>
          </p:cNvSpPr>
          <p:nvPr/>
        </p:nvSpPr>
        <p:spPr>
          <a:xfrm>
            <a:off x="143555" y="3590014"/>
            <a:ext cx="2118367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50000"/>
              </a:lnSpc>
              <a:buNone/>
            </a:pPr>
            <a:r>
              <a:rPr lang="nl-NL" sz="1100" dirty="0"/>
              <a:t>5 x tot 18kg inzamelen</a:t>
            </a:r>
          </a:p>
          <a:p>
            <a:pPr marL="342900" lvl="1" indent="0">
              <a:lnSpc>
                <a:spcPct val="150000"/>
              </a:lnSpc>
              <a:buNone/>
            </a:pPr>
            <a:r>
              <a:rPr lang="nl-NL" sz="1100" dirty="0"/>
              <a:t>Ideaal voor </a:t>
            </a:r>
            <a:r>
              <a:rPr lang="nl-NL" sz="1100" dirty="0" err="1"/>
              <a:t>retail</a:t>
            </a:r>
            <a:r>
              <a:rPr lang="nl-NL" sz="1100" dirty="0"/>
              <a:t> locaties</a:t>
            </a:r>
            <a:endParaRPr lang="en-GB" sz="1100" dirty="0"/>
          </a:p>
        </p:txBody>
      </p:sp>
      <p:grpSp>
        <p:nvGrpSpPr>
          <p:cNvPr id="119" name="Groep 118">
            <a:extLst>
              <a:ext uri="{FF2B5EF4-FFF2-40B4-BE49-F238E27FC236}">
                <a16:creationId xmlns:a16="http://schemas.microsoft.com/office/drawing/2014/main" id="{C41227D1-7643-AC4E-54CD-9B354B4B5504}"/>
              </a:ext>
            </a:extLst>
          </p:cNvPr>
          <p:cNvGrpSpPr/>
          <p:nvPr/>
        </p:nvGrpSpPr>
        <p:grpSpPr>
          <a:xfrm>
            <a:off x="302245" y="3680295"/>
            <a:ext cx="160003" cy="149043"/>
            <a:chOff x="754375" y="3340042"/>
            <a:chExt cx="229428" cy="213712"/>
          </a:xfrm>
        </p:grpSpPr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6FC39158-1284-DD7E-E2ED-704B7889EC3F}"/>
                </a:ext>
              </a:extLst>
            </p:cNvPr>
            <p:cNvSpPr/>
            <p:nvPr/>
          </p:nvSpPr>
          <p:spPr>
            <a:xfrm>
              <a:off x="754375" y="3362058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121" name="Graphic 120" descr="Vinkje met effen opvulling">
              <a:extLst>
                <a:ext uri="{FF2B5EF4-FFF2-40B4-BE49-F238E27FC236}">
                  <a16:creationId xmlns:a16="http://schemas.microsoft.com/office/drawing/2014/main" id="{6F57B407-97C9-F4E1-5E48-B1860A960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75BCD325-E867-5D61-111F-598CAFD0E1C1}"/>
              </a:ext>
            </a:extLst>
          </p:cNvPr>
          <p:cNvSpPr txBox="1">
            <a:spLocks/>
          </p:cNvSpPr>
          <p:nvPr/>
        </p:nvSpPr>
        <p:spPr>
          <a:xfrm>
            <a:off x="2329382" y="2452533"/>
            <a:ext cx="2118367" cy="8676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800" dirty="0" err="1">
                <a:solidFill>
                  <a:srgbClr val="00B3DC"/>
                </a:solidFill>
              </a:rPr>
              <a:t>BigBag</a:t>
            </a:r>
            <a:endParaRPr lang="nl-NL" sz="1800" dirty="0">
              <a:solidFill>
                <a:srgbClr val="00B3DC"/>
              </a:solidFill>
            </a:endParaRPr>
          </a:p>
          <a:p>
            <a:pPr algn="ctr"/>
            <a:r>
              <a:rPr lang="nl-NL" sz="1800" dirty="0">
                <a:solidFill>
                  <a:srgbClr val="00B3DC"/>
                </a:solidFill>
              </a:rPr>
              <a:t>+ Houder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88AA1F4-DABF-AD3F-1DEA-B598F8D2418C}"/>
              </a:ext>
            </a:extLst>
          </p:cNvPr>
          <p:cNvSpPr txBox="1">
            <a:spLocks/>
          </p:cNvSpPr>
          <p:nvPr/>
        </p:nvSpPr>
        <p:spPr>
          <a:xfrm>
            <a:off x="2336016" y="3590014"/>
            <a:ext cx="2108563" cy="990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50000"/>
              </a:lnSpc>
              <a:buNone/>
            </a:pPr>
            <a:r>
              <a:rPr lang="en-GB" sz="1100" dirty="0"/>
              <a:t>Tot 180 kg </a:t>
            </a:r>
            <a:r>
              <a:rPr lang="en-GB" sz="1100" dirty="0" err="1"/>
              <a:t>inzamelen</a:t>
            </a:r>
            <a:endParaRPr lang="en-GB" sz="1100" dirty="0"/>
          </a:p>
          <a:p>
            <a:pPr marL="342900" lvl="1" indent="0">
              <a:lnSpc>
                <a:spcPct val="150000"/>
              </a:lnSpc>
              <a:buNone/>
            </a:pPr>
            <a:r>
              <a:rPr lang="en-GB" sz="1100" dirty="0" err="1"/>
              <a:t>Plaats</a:t>
            </a:r>
            <a:r>
              <a:rPr lang="en-GB" sz="1100" dirty="0"/>
              <a:t> </a:t>
            </a:r>
            <a:r>
              <a:rPr lang="en-GB" sz="1100" dirty="0" err="1"/>
              <a:t>altijd</a:t>
            </a:r>
            <a:r>
              <a:rPr lang="en-GB" sz="1100" dirty="0"/>
              <a:t> op eigen pallet</a:t>
            </a:r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C749A302-A64F-C895-6949-5369022B24CD}"/>
              </a:ext>
            </a:extLst>
          </p:cNvPr>
          <p:cNvGrpSpPr/>
          <p:nvPr/>
        </p:nvGrpSpPr>
        <p:grpSpPr>
          <a:xfrm>
            <a:off x="2514216" y="3970006"/>
            <a:ext cx="160003" cy="149045"/>
            <a:chOff x="754375" y="3340042"/>
            <a:chExt cx="229428" cy="213715"/>
          </a:xfrm>
        </p:grpSpPr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4C55F97A-D1A4-47CB-4844-2385C37EB96C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37" name="Graphic 36" descr="Vinkje met effen opvulling">
              <a:extLst>
                <a:ext uri="{FF2B5EF4-FFF2-40B4-BE49-F238E27FC236}">
                  <a16:creationId xmlns:a16="http://schemas.microsoft.com/office/drawing/2014/main" id="{6A27D054-D009-AB71-607C-F4D68669E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pic>
        <p:nvPicPr>
          <p:cNvPr id="45" name="Afbeelding 44" descr="Afbeelding met kunst&#10;&#10;Door AI gegenereerde inhoud is mogelijk onjuist.">
            <a:extLst>
              <a:ext uri="{FF2B5EF4-FFF2-40B4-BE49-F238E27FC236}">
                <a16:creationId xmlns:a16="http://schemas.microsoft.com/office/drawing/2014/main" id="{6F3CB811-FB97-816A-DFAC-8F88D3B0F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519" y="-232650"/>
            <a:ext cx="2257062" cy="2804400"/>
          </a:xfrm>
          <a:prstGeom prst="rect">
            <a:avLst/>
          </a:prstGeom>
        </p:spPr>
      </p:pic>
      <p:pic>
        <p:nvPicPr>
          <p:cNvPr id="17" name="Afbeelding 16" descr="Afbeelding met tekst, karton, Verpakking en etiketten, Verpakkingsmateriaal&#10;&#10;Door AI gegenereerde inhoud is mogelijk onjuist.">
            <a:extLst>
              <a:ext uri="{FF2B5EF4-FFF2-40B4-BE49-F238E27FC236}">
                <a16:creationId xmlns:a16="http://schemas.microsoft.com/office/drawing/2014/main" id="{1A150095-FABF-C6E6-577A-7AD6990C85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26" y="172380"/>
            <a:ext cx="1718705" cy="213549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238FCA8D-9CDE-9BAF-541E-74F6449D3C03}"/>
              </a:ext>
            </a:extLst>
          </p:cNvPr>
          <p:cNvSpPr txBox="1">
            <a:spLocks/>
          </p:cNvSpPr>
          <p:nvPr/>
        </p:nvSpPr>
        <p:spPr>
          <a:xfrm>
            <a:off x="4602433" y="898534"/>
            <a:ext cx="2118367" cy="841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800" dirty="0">
                <a:solidFill>
                  <a:srgbClr val="00B3DC"/>
                </a:solidFill>
              </a:rPr>
              <a:t>Zelf verpakt</a:t>
            </a:r>
          </a:p>
          <a:p>
            <a:pPr algn="ctr"/>
            <a:r>
              <a:rPr lang="nl-NL" sz="1800" dirty="0">
                <a:solidFill>
                  <a:srgbClr val="00B3DC"/>
                </a:solidFill>
              </a:rPr>
              <a:t>GGA transport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187A5F78-4B5A-964A-FE26-85395E5265E9}"/>
              </a:ext>
            </a:extLst>
          </p:cNvPr>
          <p:cNvSpPr txBox="1">
            <a:spLocks/>
          </p:cNvSpPr>
          <p:nvPr/>
        </p:nvSpPr>
        <p:spPr>
          <a:xfrm>
            <a:off x="4602433" y="1612668"/>
            <a:ext cx="2100597" cy="118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5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€1,56/kg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54" name="Groep 53">
            <a:extLst>
              <a:ext uri="{FF2B5EF4-FFF2-40B4-BE49-F238E27FC236}">
                <a16:creationId xmlns:a16="http://schemas.microsoft.com/office/drawing/2014/main" id="{5CBB7E5D-E318-3AE2-0917-273160F7FA67}"/>
              </a:ext>
            </a:extLst>
          </p:cNvPr>
          <p:cNvGrpSpPr/>
          <p:nvPr/>
        </p:nvGrpSpPr>
        <p:grpSpPr>
          <a:xfrm>
            <a:off x="4761123" y="2055874"/>
            <a:ext cx="160003" cy="149045"/>
            <a:chOff x="754375" y="3340042"/>
            <a:chExt cx="229428" cy="213715"/>
          </a:xfrm>
        </p:grpSpPr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876F1FF8-88D5-5890-573A-869973D03F63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56" name="Graphic 55" descr="Vinkje met effen opvulling">
              <a:extLst>
                <a:ext uri="{FF2B5EF4-FFF2-40B4-BE49-F238E27FC236}">
                  <a16:creationId xmlns:a16="http://schemas.microsoft.com/office/drawing/2014/main" id="{A7C91C0A-54E0-CD01-5AAE-2F78CFEB0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57" name="Groep 56">
            <a:extLst>
              <a:ext uri="{FF2B5EF4-FFF2-40B4-BE49-F238E27FC236}">
                <a16:creationId xmlns:a16="http://schemas.microsoft.com/office/drawing/2014/main" id="{62782FD9-BEFA-65DA-0715-FC96120A6AD7}"/>
              </a:ext>
            </a:extLst>
          </p:cNvPr>
          <p:cNvGrpSpPr/>
          <p:nvPr/>
        </p:nvGrpSpPr>
        <p:grpSpPr>
          <a:xfrm>
            <a:off x="4755906" y="2348057"/>
            <a:ext cx="160003" cy="149045"/>
            <a:chOff x="754375" y="3340042"/>
            <a:chExt cx="229428" cy="213715"/>
          </a:xfrm>
        </p:grpSpPr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DD18DBFC-931E-C7E3-EE14-06F812C7022E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59" name="Graphic 58" descr="Vinkje met effen opvulling">
              <a:extLst>
                <a:ext uri="{FF2B5EF4-FFF2-40B4-BE49-F238E27FC236}">
                  <a16:creationId xmlns:a16="http://schemas.microsoft.com/office/drawing/2014/main" id="{5475527E-01EF-6B2D-8D60-1ED83236F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4DF0AAFC-0D52-C168-9D17-6A14899A72E9}"/>
              </a:ext>
            </a:extLst>
          </p:cNvPr>
          <p:cNvGrpSpPr/>
          <p:nvPr/>
        </p:nvGrpSpPr>
        <p:grpSpPr>
          <a:xfrm>
            <a:off x="302245" y="3970006"/>
            <a:ext cx="160003" cy="149043"/>
            <a:chOff x="754375" y="3340042"/>
            <a:chExt cx="229428" cy="213712"/>
          </a:xfrm>
        </p:grpSpPr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CC8095AA-0A18-E34C-9330-C470EE5B0FBA}"/>
                </a:ext>
              </a:extLst>
            </p:cNvPr>
            <p:cNvSpPr/>
            <p:nvPr/>
          </p:nvSpPr>
          <p:spPr>
            <a:xfrm>
              <a:off x="754375" y="3362058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4" name="Graphic 3" descr="Vinkje met effen opvulling">
              <a:extLst>
                <a:ext uri="{FF2B5EF4-FFF2-40B4-BE49-F238E27FC236}">
                  <a16:creationId xmlns:a16="http://schemas.microsoft.com/office/drawing/2014/main" id="{600D4166-B629-BDE6-503E-E316229D7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AB56914D-1331-86FD-E504-14937C99F3DE}"/>
              </a:ext>
            </a:extLst>
          </p:cNvPr>
          <p:cNvGrpSpPr/>
          <p:nvPr/>
        </p:nvGrpSpPr>
        <p:grpSpPr>
          <a:xfrm>
            <a:off x="2514216" y="3680295"/>
            <a:ext cx="160003" cy="149045"/>
            <a:chOff x="754375" y="3340042"/>
            <a:chExt cx="229428" cy="213715"/>
          </a:xfrm>
        </p:grpSpPr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16B6A258-4B3C-B9C1-EFDB-C4953404C4C3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9" name="Graphic 8" descr="Vinkje met effen opvulling">
              <a:extLst>
                <a:ext uri="{FF2B5EF4-FFF2-40B4-BE49-F238E27FC236}">
                  <a16:creationId xmlns:a16="http://schemas.microsoft.com/office/drawing/2014/main" id="{60FD9895-F004-3612-F8EA-9865D5E1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0DF64336-1A8B-3D36-6A65-E821DEFE350B}"/>
              </a:ext>
            </a:extLst>
          </p:cNvPr>
          <p:cNvSpPr txBox="1">
            <a:spLocks/>
          </p:cNvSpPr>
          <p:nvPr/>
        </p:nvSpPr>
        <p:spPr>
          <a:xfrm>
            <a:off x="143556" y="3091045"/>
            <a:ext cx="2100596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Eerste keer €250,-</a:t>
            </a:r>
          </a:p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Daarna €175,-   I   €1,94/kg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14BF019-5DA3-C90A-0EFC-0A1EEE4FD1B4}"/>
              </a:ext>
            </a:extLst>
          </p:cNvPr>
          <p:cNvSpPr txBox="1">
            <a:spLocks/>
          </p:cNvSpPr>
          <p:nvPr/>
        </p:nvSpPr>
        <p:spPr>
          <a:xfrm>
            <a:off x="4647264" y="3191038"/>
            <a:ext cx="2100597" cy="3389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>
              <a:lnSpc>
                <a:spcPct val="150000"/>
              </a:lnSpc>
            </a:pPr>
            <a:r>
              <a:rPr lang="nl-NL" sz="1000" dirty="0">
                <a:latin typeface="+mn-lt"/>
              </a:rPr>
              <a:t>Prijzen </a:t>
            </a:r>
            <a:r>
              <a:rPr lang="nl-NL" sz="1000" dirty="0" err="1">
                <a:latin typeface="+mn-lt"/>
              </a:rPr>
              <a:t>excl</a:t>
            </a:r>
            <a:r>
              <a:rPr lang="nl-NL" sz="1000" dirty="0">
                <a:latin typeface="+mn-lt"/>
              </a:rPr>
              <a:t> btw</a:t>
            </a:r>
            <a:endParaRPr lang="en-GB" sz="1000" dirty="0">
              <a:latin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5D354B0-D15E-762A-5D43-7D3245C97680}"/>
              </a:ext>
            </a:extLst>
          </p:cNvPr>
          <p:cNvSpPr txBox="1">
            <a:spLocks/>
          </p:cNvSpPr>
          <p:nvPr/>
        </p:nvSpPr>
        <p:spPr>
          <a:xfrm>
            <a:off x="2343983" y="3091045"/>
            <a:ext cx="2100596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Eerste keer €390,-</a:t>
            </a:r>
          </a:p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Daarna €290,-   I   €1,61/kg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B5809C8-38AD-AF1C-1C08-15AD2A8A4990}"/>
              </a:ext>
            </a:extLst>
          </p:cNvPr>
          <p:cNvSpPr txBox="1">
            <a:spLocks/>
          </p:cNvSpPr>
          <p:nvPr/>
        </p:nvSpPr>
        <p:spPr>
          <a:xfrm>
            <a:off x="7106804" y="1087171"/>
            <a:ext cx="1827901" cy="1782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200" b="1" dirty="0"/>
              <a:t>Onze inzamelmiddelen zijn inclusief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1050" dirty="0"/>
              <a:t>Ontzorgende retourlogistiek voor het bedrijfsleven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1050" dirty="0"/>
              <a:t>Circulaire bijdrage en verantwoorde verwerking van producten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1050" dirty="0"/>
              <a:t>Inzicht in je impact</a:t>
            </a:r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81156D50-BAE5-D8FD-AF09-DFB70177E59A}"/>
              </a:ext>
            </a:extLst>
          </p:cNvPr>
          <p:cNvGrpSpPr/>
          <p:nvPr/>
        </p:nvGrpSpPr>
        <p:grpSpPr>
          <a:xfrm>
            <a:off x="6970826" y="1622331"/>
            <a:ext cx="160003" cy="149045"/>
            <a:chOff x="754375" y="3340042"/>
            <a:chExt cx="229428" cy="213715"/>
          </a:xfrm>
        </p:grpSpPr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83AE649B-3402-ED16-F63D-1DAD56640FD5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23" name="Graphic 22" descr="Vinkje met effen opvulling">
              <a:extLst>
                <a:ext uri="{FF2B5EF4-FFF2-40B4-BE49-F238E27FC236}">
                  <a16:creationId xmlns:a16="http://schemas.microsoft.com/office/drawing/2014/main" id="{3011CF69-08E3-4DAF-3212-8F58A9865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0B082A0B-43DB-E971-1430-C870E0A4E80E}"/>
              </a:ext>
            </a:extLst>
          </p:cNvPr>
          <p:cNvGrpSpPr/>
          <p:nvPr/>
        </p:nvGrpSpPr>
        <p:grpSpPr>
          <a:xfrm>
            <a:off x="6970826" y="2217724"/>
            <a:ext cx="160003" cy="149045"/>
            <a:chOff x="754375" y="3340042"/>
            <a:chExt cx="229428" cy="213715"/>
          </a:xfrm>
        </p:grpSpPr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456BAB35-CFA8-BFD2-291E-63FD43D8C824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26" name="Graphic 25" descr="Vinkje met effen opvulling">
              <a:extLst>
                <a:ext uri="{FF2B5EF4-FFF2-40B4-BE49-F238E27FC236}">
                  <a16:creationId xmlns:a16="http://schemas.microsoft.com/office/drawing/2014/main" id="{75A85ABB-7AD2-35D9-0796-0CB2C9BFF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5552AF4C-BD11-F7EB-9A33-5012E3BE8D28}"/>
              </a:ext>
            </a:extLst>
          </p:cNvPr>
          <p:cNvGrpSpPr/>
          <p:nvPr/>
        </p:nvGrpSpPr>
        <p:grpSpPr>
          <a:xfrm>
            <a:off x="6970826" y="2757917"/>
            <a:ext cx="160003" cy="149045"/>
            <a:chOff x="754375" y="3340042"/>
            <a:chExt cx="229428" cy="213715"/>
          </a:xfrm>
        </p:grpSpPr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15A4B961-2233-990A-B63F-5DB037763982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31" name="Graphic 30" descr="Vinkje met effen opvulling">
              <a:extLst>
                <a:ext uri="{FF2B5EF4-FFF2-40B4-BE49-F238E27FC236}">
                  <a16:creationId xmlns:a16="http://schemas.microsoft.com/office/drawing/2014/main" id="{D192FDCD-566B-CFE3-507B-72E6E2862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5869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58DA1-FA79-569E-4F0B-C60D709F1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1A8085-18C1-97F2-27C3-18527EB7BC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8" name="Afbeelding 7" descr="Afbeelding met kleding, persoon, schoeisel, staan&#10;&#10;Door AI gegenereerde inhoud is mogelijk onjuist.">
            <a:extLst>
              <a:ext uri="{FF2B5EF4-FFF2-40B4-BE49-F238E27FC236}">
                <a16:creationId xmlns:a16="http://schemas.microsoft.com/office/drawing/2014/main" id="{A30AE8BA-21B3-752D-3762-22EBE0800B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926" b="2349"/>
          <a:stretch/>
        </p:blipFill>
        <p:spPr>
          <a:xfrm>
            <a:off x="0" y="0"/>
            <a:ext cx="9144000" cy="5163536"/>
          </a:xfrm>
          <a:prstGeom prst="rect">
            <a:avLst/>
          </a:prstGeom>
        </p:spPr>
      </p:pic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CCCD08E6-D5DE-9A0D-6B6B-1DBCAC19D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pic>
        <p:nvPicPr>
          <p:cNvPr id="2" name="Afbeelding 1" descr="Afbeelding met Graphics, grafische vormgeving, schermopname, Lettertype&#10;&#10;Door AI gegenereerde inhoud is mogelijk onjuist.">
            <a:extLst>
              <a:ext uri="{FF2B5EF4-FFF2-40B4-BE49-F238E27FC236}">
                <a16:creationId xmlns:a16="http://schemas.microsoft.com/office/drawing/2014/main" id="{272DDB08-36CD-822C-A4BD-2FAABA209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" y="3950543"/>
            <a:ext cx="2066224" cy="953642"/>
          </a:xfrm>
          <a:prstGeom prst="rect">
            <a:avLst/>
          </a:prstGeom>
        </p:spPr>
      </p:pic>
      <p:sp>
        <p:nvSpPr>
          <p:cNvPr id="7" name="Tijdelijke aanduiding voor voettekst 1">
            <a:extLst>
              <a:ext uri="{FF2B5EF4-FFF2-40B4-BE49-F238E27FC236}">
                <a16:creationId xmlns:a16="http://schemas.microsoft.com/office/drawing/2014/main" id="{09637833-9F28-8D23-59B9-1F1A40BB2AD9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3228218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57F87-1F69-C0C8-449C-8A58D9794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kunst, container, verven, doos&#10;&#10;Door AI gegenereerde inhoud is mogelijk onjuist.">
            <a:extLst>
              <a:ext uri="{FF2B5EF4-FFF2-40B4-BE49-F238E27FC236}">
                <a16:creationId xmlns:a16="http://schemas.microsoft.com/office/drawing/2014/main" id="{FDB5B490-7DC2-F051-2936-7543D81169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02" b="7802"/>
          <a:stretch/>
        </p:blipFill>
        <p:spPr>
          <a:xfrm>
            <a:off x="-1" y="-1"/>
            <a:ext cx="9143999" cy="514350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3CFB33-BE3A-5D54-ECF6-830F249AE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56C8828D-783B-DEBF-E7AF-9E3F53720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sp>
        <p:nvSpPr>
          <p:cNvPr id="5" name="Tijdelijke aanduiding voor voettekst 1">
            <a:extLst>
              <a:ext uri="{FF2B5EF4-FFF2-40B4-BE49-F238E27FC236}">
                <a16:creationId xmlns:a16="http://schemas.microsoft.com/office/drawing/2014/main" id="{229CC03F-0C50-DE1F-B035-7E1D3167CF47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2971916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E2D11-EF8C-D551-E53F-6FDE80415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agage, Container, handkar, afval&#10;&#10;Door AI gegenereerde inhoud is mogelijk onjuist.">
            <a:extLst>
              <a:ext uri="{FF2B5EF4-FFF2-40B4-BE49-F238E27FC236}">
                <a16:creationId xmlns:a16="http://schemas.microsoft.com/office/drawing/2014/main" id="{BAB2CB2A-83E8-8042-76CA-FF35B3F570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02" b="780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0AC373-71A5-1F7B-0C7B-D25B513C99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8A27C607-74D7-F441-BFBC-2AACA018C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sp>
        <p:nvSpPr>
          <p:cNvPr id="6" name="Tijdelijke aanduiding voor voettekst 1">
            <a:extLst>
              <a:ext uri="{FF2B5EF4-FFF2-40B4-BE49-F238E27FC236}">
                <a16:creationId xmlns:a16="http://schemas.microsoft.com/office/drawing/2014/main" id="{A3F0B1DE-7EC7-0993-4CBE-18DDD7E5F0F0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2454420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EEF31-3404-B94E-171C-5EC9ABF5C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oeisel, verzameling, winkel, buitenshuis&#10;&#10;Door AI gegenereerde inhoud is mogelijk onjuist.">
            <a:extLst>
              <a:ext uri="{FF2B5EF4-FFF2-40B4-BE49-F238E27FC236}">
                <a16:creationId xmlns:a16="http://schemas.microsoft.com/office/drawing/2014/main" id="{79EF2697-FDCD-017E-0CE1-AB3F945113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1" b="10317"/>
          <a:stretch/>
        </p:blipFill>
        <p:spPr>
          <a:xfrm>
            <a:off x="0" y="0"/>
            <a:ext cx="9153149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F799D2-DDC8-54FD-A64D-3121FB5A3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5C0EAD48-3ABA-F389-FEC1-60276D06F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pic>
        <p:nvPicPr>
          <p:cNvPr id="2" name="Afbeelding 1" descr="Afbeelding met Lettertype, Graphics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0B5C2B85-C6C2-BD14-928B-5EDD3E0CAE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0" y="4251505"/>
            <a:ext cx="3086100" cy="655096"/>
          </a:xfrm>
          <a:prstGeom prst="rect">
            <a:avLst/>
          </a:prstGeom>
        </p:spPr>
      </p:pic>
      <p:sp>
        <p:nvSpPr>
          <p:cNvPr id="7" name="Tijdelijke aanduiding voor voettekst 1">
            <a:extLst>
              <a:ext uri="{FF2B5EF4-FFF2-40B4-BE49-F238E27FC236}">
                <a16:creationId xmlns:a16="http://schemas.microsoft.com/office/drawing/2014/main" id="{A8646319-9615-42E8-1EE3-615EA42146D1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2155954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59AC5-6E8B-655B-F5CE-DDB4E68F8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6B9994-F7CF-9C51-9A54-920B8A113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3074" name="Picture 2" descr="Fast-Feet-Grinded-4 - Duurzaam Ondernemen">
            <a:extLst>
              <a:ext uri="{FF2B5EF4-FFF2-40B4-BE49-F238E27FC236}">
                <a16:creationId xmlns:a16="http://schemas.microsoft.com/office/drawing/2014/main" id="{318CB025-CAE9-7C30-943E-EC81F1D8E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8" t="-1" r="9945" b="-2031"/>
          <a:stretch/>
        </p:blipFill>
        <p:spPr bwMode="auto">
          <a:xfrm>
            <a:off x="-2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11BE948F-024F-A7D2-8176-B6A80C6B5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sp>
        <p:nvSpPr>
          <p:cNvPr id="5" name="Tijdelijke aanduiding voor voettekst 1">
            <a:extLst>
              <a:ext uri="{FF2B5EF4-FFF2-40B4-BE49-F238E27FC236}">
                <a16:creationId xmlns:a16="http://schemas.microsoft.com/office/drawing/2014/main" id="{489CE734-3C84-CCA1-8A09-CE1B8C78C0F9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1664843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BDBA7-4D68-B439-2E0E-5837FD84D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6DE8C3B-A8A3-D4B0-CAD3-8B21838DC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9" b="10305"/>
          <a:stretch/>
        </p:blipFill>
        <p:spPr>
          <a:xfrm>
            <a:off x="0" y="-6045"/>
            <a:ext cx="91440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087C94-0308-26F8-EC2A-59EF7C3F3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F8199E4E-B9AE-F0A0-1451-872365D26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sp>
        <p:nvSpPr>
          <p:cNvPr id="5" name="Tijdelijke aanduiding voor voettekst 1">
            <a:extLst>
              <a:ext uri="{FF2B5EF4-FFF2-40B4-BE49-F238E27FC236}">
                <a16:creationId xmlns:a16="http://schemas.microsoft.com/office/drawing/2014/main" id="{0D4F7AA6-FA3A-8996-EC67-C18BF47EEC64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1240270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8FE21-7DCF-DFBC-7386-E2826F7CB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917A84CA-0A4B-8967-FE5E-3BE434FB1A0E}"/>
              </a:ext>
            </a:extLst>
          </p:cNvPr>
          <p:cNvSpPr/>
          <p:nvPr/>
        </p:nvSpPr>
        <p:spPr>
          <a:xfrm>
            <a:off x="2892245" y="0"/>
            <a:ext cx="6251755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 descr="Afbeelding met tekst, schermopname, cirkel, Lettertype&#10;&#10;Door AI gegenereerde inhoud is mogelijk onjuist.">
            <a:extLst>
              <a:ext uri="{FF2B5EF4-FFF2-40B4-BE49-F238E27FC236}">
                <a16:creationId xmlns:a16="http://schemas.microsoft.com/office/drawing/2014/main" id="{72A64E2A-0FC8-74A7-45E8-AAD3C2C23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900" y="0"/>
            <a:ext cx="5116443" cy="51435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CDB5DC-FFF0-4937-C44D-8EBE42AC26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8642" y="274638"/>
            <a:ext cx="2400898" cy="993775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Resultaten</a:t>
            </a:r>
            <a:r>
              <a:rPr lang="en-GB" dirty="0"/>
              <a:t> 2025</a:t>
            </a:r>
            <a:endParaRPr lang="nl-NL" dirty="0"/>
          </a:p>
        </p:txBody>
      </p:sp>
      <p:sp>
        <p:nvSpPr>
          <p:cNvPr id="11" name="Rechthoek: afgeronde hoeken 10">
            <a:hlinkClick r:id="rId4"/>
            <a:extLst>
              <a:ext uri="{FF2B5EF4-FFF2-40B4-BE49-F238E27FC236}">
                <a16:creationId xmlns:a16="http://schemas.microsoft.com/office/drawing/2014/main" id="{44675CBC-703E-8363-33BD-74EF58FB31AB}"/>
              </a:ext>
            </a:extLst>
          </p:cNvPr>
          <p:cNvSpPr/>
          <p:nvPr/>
        </p:nvSpPr>
        <p:spPr>
          <a:xfrm>
            <a:off x="275430" y="4556914"/>
            <a:ext cx="1481504" cy="378387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Lees meer</a:t>
            </a:r>
            <a:endParaRPr lang="nl-N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3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1EDE0-F5A2-F879-8CEF-6DBC48CED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uitenshuis, textiel, handdoek&#10;&#10;Door AI gegenereerde inhoud is mogelijk onjuist.">
            <a:extLst>
              <a:ext uri="{FF2B5EF4-FFF2-40B4-BE49-F238E27FC236}">
                <a16:creationId xmlns:a16="http://schemas.microsoft.com/office/drawing/2014/main" id="{966DE6DB-1F6F-453E-EDC3-A29A6FA69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0" r="318"/>
          <a:stretch>
            <a:fillRect/>
          </a:stretch>
        </p:blipFill>
        <p:spPr>
          <a:xfrm>
            <a:off x="3039030" y="0"/>
            <a:ext cx="3060000" cy="5163536"/>
          </a:xfrm>
          <a:prstGeom prst="rect">
            <a:avLst/>
          </a:prstGeom>
        </p:spPr>
      </p:pic>
      <p:pic>
        <p:nvPicPr>
          <p:cNvPr id="10" name="Afbeelding 9" descr="Afbeelding met Synthetisch rubber, schoeisel, schoenen, schoen&#10;&#10;Door AI gegenereerde inhoud is mogelijk onjuist.">
            <a:extLst>
              <a:ext uri="{FF2B5EF4-FFF2-40B4-BE49-F238E27FC236}">
                <a16:creationId xmlns:a16="http://schemas.microsoft.com/office/drawing/2014/main" id="{C9138412-79C8-DD1B-0817-832D63AA4D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 t="4136" r="4508"/>
          <a:stretch>
            <a:fillRect/>
          </a:stretch>
        </p:blipFill>
        <p:spPr>
          <a:xfrm>
            <a:off x="6084002" y="0"/>
            <a:ext cx="3059998" cy="5163536"/>
          </a:xfrm>
          <a:prstGeom prst="rect">
            <a:avLst/>
          </a:prstGeom>
        </p:spPr>
      </p:pic>
      <p:pic>
        <p:nvPicPr>
          <p:cNvPr id="12" name="Afbeelding 11" descr="Afbeelding met hanger, muur, overdekt&#10;&#10;Door AI gegenereerde inhoud is mogelijk onjuist.">
            <a:extLst>
              <a:ext uri="{FF2B5EF4-FFF2-40B4-BE49-F238E27FC236}">
                <a16:creationId xmlns:a16="http://schemas.microsoft.com/office/drawing/2014/main" id="{F1016E08-6956-25CD-AC24-20BD7437C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8" r="34796"/>
          <a:stretch>
            <a:fillRect/>
          </a:stretch>
        </p:blipFill>
        <p:spPr>
          <a:xfrm>
            <a:off x="0" y="1"/>
            <a:ext cx="3060000" cy="5167734"/>
          </a:xfrm>
          <a:prstGeom prst="rect">
            <a:avLst/>
          </a:prstGeom>
        </p:spPr>
      </p:pic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18163DB4-A2DE-1782-7496-8D41F757113E}"/>
              </a:ext>
            </a:extLst>
          </p:cNvPr>
          <p:cNvCxnSpPr>
            <a:cxnSpLocks/>
          </p:cNvCxnSpPr>
          <p:nvPr/>
        </p:nvCxnSpPr>
        <p:spPr>
          <a:xfrm>
            <a:off x="6085439" y="0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6055876B-F1DD-5ED4-B462-DA7D188ADE56}"/>
              </a:ext>
            </a:extLst>
          </p:cNvPr>
          <p:cNvCxnSpPr>
            <a:cxnSpLocks/>
          </p:cNvCxnSpPr>
          <p:nvPr/>
        </p:nvCxnSpPr>
        <p:spPr>
          <a:xfrm>
            <a:off x="3060000" y="0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FE8409E3-F77D-AC66-79AF-6844A03BAD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4098800"/>
            <a:ext cx="9144000" cy="1064736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1060EAA-9E39-B885-FDC9-23AC205BB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89693"/>
            <a:ext cx="3086100" cy="273844"/>
          </a:xfrm>
        </p:spPr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314BBBE9-60DD-2D85-B7F2-680259988748}"/>
              </a:ext>
            </a:extLst>
          </p:cNvPr>
          <p:cNvSpPr/>
          <p:nvPr/>
        </p:nvSpPr>
        <p:spPr>
          <a:xfrm>
            <a:off x="601670" y="4005821"/>
            <a:ext cx="2748690" cy="8272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4CEA979-95F3-399D-00BC-3B9B8BFD0B95}"/>
              </a:ext>
            </a:extLst>
          </p:cNvPr>
          <p:cNvSpPr txBox="1">
            <a:spLocks/>
          </p:cNvSpPr>
          <p:nvPr/>
        </p:nvSpPr>
        <p:spPr>
          <a:xfrm>
            <a:off x="752229" y="4231899"/>
            <a:ext cx="2495762" cy="6011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Voorbeelden van producten van onze verwerkingspartners.</a:t>
            </a:r>
          </a:p>
        </p:txBody>
      </p:sp>
    </p:spTree>
    <p:extLst>
      <p:ext uri="{BB962C8B-B14F-4D97-AF65-F5344CB8AC3E}">
        <p14:creationId xmlns:p14="http://schemas.microsoft.com/office/powerpoint/2010/main" val="40207536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D5109-2955-0D69-7F25-2C5BE78FE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401E8586-9A95-351A-9EA8-6174A2B38F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882E40C-F424-EA00-5726-C9B346105685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24DD5D7-A8E1-1201-FD15-73630B2CF367}"/>
              </a:ext>
            </a:extLst>
          </p:cNvPr>
          <p:cNvSpPr txBox="1">
            <a:spLocks/>
          </p:cNvSpPr>
          <p:nvPr/>
        </p:nvSpPr>
        <p:spPr>
          <a:xfrm>
            <a:off x="4252864" y="1795311"/>
            <a:ext cx="4428445" cy="17596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32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Green Gear Alliance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chemeClr val="tx1"/>
                </a:solidFill>
              </a:rPr>
              <a:t>Het branche-initiatief op weg naar circulaire werkkleding, werkschoenen en andere PBM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D991AEC4-D514-8AC8-E4B5-CACE5DDF6D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C42C5D69-83A7-B841-FD1E-0CABB5204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D0F138B2-08D9-2E81-8A25-DCF3DE83F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75" y="-160477"/>
            <a:ext cx="5143500" cy="5143500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6351CB4-B2DD-EDB1-79CD-108F05A56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3" name="Rechthoek: afgeronde hoeken 2">
            <a:hlinkClick r:id="rId7"/>
            <a:extLst>
              <a:ext uri="{FF2B5EF4-FFF2-40B4-BE49-F238E27FC236}">
                <a16:creationId xmlns:a16="http://schemas.microsoft.com/office/drawing/2014/main" id="{DA3F92BA-4803-D6BB-B96C-138F0E874ADB}"/>
              </a:ext>
            </a:extLst>
          </p:cNvPr>
          <p:cNvSpPr/>
          <p:nvPr/>
        </p:nvSpPr>
        <p:spPr>
          <a:xfrm>
            <a:off x="6467086" y="3614640"/>
            <a:ext cx="1833207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Doe mee als inzamelpartner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4ACB1BE1-9C25-4425-70A3-E8AF64F13246}"/>
              </a:ext>
            </a:extLst>
          </p:cNvPr>
          <p:cNvSpPr txBox="1">
            <a:spLocks/>
          </p:cNvSpPr>
          <p:nvPr/>
        </p:nvSpPr>
        <p:spPr>
          <a:xfrm>
            <a:off x="6496041" y="4193526"/>
            <a:ext cx="1740879" cy="80250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1100" b="1" dirty="0"/>
              <a:t>Wil je meer? Binnenkort publiceren wij onze partner+ pakketten</a:t>
            </a:r>
          </a:p>
        </p:txBody>
      </p:sp>
    </p:spTree>
    <p:extLst>
      <p:ext uri="{BB962C8B-B14F-4D97-AF65-F5344CB8AC3E}">
        <p14:creationId xmlns:p14="http://schemas.microsoft.com/office/powerpoint/2010/main" val="29976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FD5E3-D193-2F9B-3124-534F5C63D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schermopname, logo, Lettertype&#10;&#10;Door AI gegenereerde inhoud is mogelijk onjuist.">
            <a:extLst>
              <a:ext uri="{FF2B5EF4-FFF2-40B4-BE49-F238E27FC236}">
                <a16:creationId xmlns:a16="http://schemas.microsoft.com/office/drawing/2014/main" id="{4696A043-8BCE-37D9-B91E-CA55A4666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5" y="738089"/>
            <a:ext cx="7320690" cy="3667322"/>
          </a:xfrm>
          <a:prstGeom prst="rect">
            <a:avLst/>
          </a:prstGeom>
        </p:spPr>
      </p:pic>
      <p:sp>
        <p:nvSpPr>
          <p:cNvPr id="3" name="Tijdelijke aanduiding voor voettekst 1">
            <a:extLst>
              <a:ext uri="{FF2B5EF4-FFF2-40B4-BE49-F238E27FC236}">
                <a16:creationId xmlns:a16="http://schemas.microsoft.com/office/drawing/2014/main" id="{9538D30F-8899-C9D2-DD82-A1D789E7B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r>
              <a:rPr lang="en-US"/>
              <a:t>Klantpresentatie- GGA voor inzamelpartners</a:t>
            </a:r>
            <a:endParaRPr lang="nl-NL" dirty="0"/>
          </a:p>
        </p:txBody>
      </p:sp>
      <p:sp>
        <p:nvSpPr>
          <p:cNvPr id="4" name="Rechthoek: afgeronde hoeken 3">
            <a:hlinkClick r:id="rId4"/>
            <a:extLst>
              <a:ext uri="{FF2B5EF4-FFF2-40B4-BE49-F238E27FC236}">
                <a16:creationId xmlns:a16="http://schemas.microsoft.com/office/drawing/2014/main" id="{F39EF96E-A46C-4E24-93EB-262282C25B8B}"/>
              </a:ext>
            </a:extLst>
          </p:cNvPr>
          <p:cNvSpPr/>
          <p:nvPr/>
        </p:nvSpPr>
        <p:spPr>
          <a:xfrm>
            <a:off x="6854745" y="4267517"/>
            <a:ext cx="1833207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Doe ook mee!</a:t>
            </a:r>
          </a:p>
        </p:txBody>
      </p:sp>
      <p:sp>
        <p:nvSpPr>
          <p:cNvPr id="10" name="Rechthoek: afgeronde hoeken 9">
            <a:hlinkClick r:id="rId4"/>
            <a:extLst>
              <a:ext uri="{FF2B5EF4-FFF2-40B4-BE49-F238E27FC236}">
                <a16:creationId xmlns:a16="http://schemas.microsoft.com/office/drawing/2014/main" id="{69A0F7CB-260F-CF6F-81E0-549ACFC08DB3}"/>
              </a:ext>
            </a:extLst>
          </p:cNvPr>
          <p:cNvSpPr/>
          <p:nvPr/>
        </p:nvSpPr>
        <p:spPr>
          <a:xfrm>
            <a:off x="315472" y="363309"/>
            <a:ext cx="1813248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Met dank aan</a:t>
            </a:r>
          </a:p>
        </p:txBody>
      </p:sp>
    </p:spTree>
    <p:extLst>
      <p:ext uri="{BB962C8B-B14F-4D97-AF65-F5344CB8AC3E}">
        <p14:creationId xmlns:p14="http://schemas.microsoft.com/office/powerpoint/2010/main" val="392297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BD91D-2D3F-0FDB-C7F9-566A48500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id="{1504FDDE-8610-0008-5E0D-18C382ADCE7A}"/>
              </a:ext>
            </a:extLst>
          </p:cNvPr>
          <p:cNvSpPr/>
          <p:nvPr/>
        </p:nvSpPr>
        <p:spPr>
          <a:xfrm>
            <a:off x="6856778" y="1044701"/>
            <a:ext cx="2287221" cy="2065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4BB30371-FBA6-2DA5-CB96-D4F87C1F9790}"/>
              </a:ext>
            </a:extLst>
          </p:cNvPr>
          <p:cNvSpPr/>
          <p:nvPr/>
        </p:nvSpPr>
        <p:spPr>
          <a:xfrm>
            <a:off x="4602434" y="787477"/>
            <a:ext cx="2052000" cy="19704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313F1A-39B1-891B-E962-E502C6BDFB34}"/>
              </a:ext>
            </a:extLst>
          </p:cNvPr>
          <p:cNvSpPr txBox="1">
            <a:spLocks/>
          </p:cNvSpPr>
          <p:nvPr/>
        </p:nvSpPr>
        <p:spPr>
          <a:xfrm>
            <a:off x="4602433" y="1921699"/>
            <a:ext cx="2118367" cy="118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70000"/>
              </a:lnSpc>
              <a:buNone/>
            </a:pPr>
            <a:r>
              <a:rPr lang="en-GB" sz="1100" dirty="0" err="1"/>
              <a:t>Facturatie</a:t>
            </a:r>
            <a:r>
              <a:rPr lang="en-GB" sz="1100" dirty="0"/>
              <a:t> </a:t>
            </a:r>
            <a:r>
              <a:rPr lang="en-GB" sz="1100" dirty="0" err="1"/>
              <a:t>achteraf</a:t>
            </a:r>
            <a:endParaRPr lang="en-GB" sz="1100" dirty="0"/>
          </a:p>
          <a:p>
            <a:pPr marL="342900" lvl="1" indent="0">
              <a:lnSpc>
                <a:spcPct val="170000"/>
              </a:lnSpc>
              <a:buNone/>
            </a:pPr>
            <a:r>
              <a:rPr lang="en-GB" sz="1100" dirty="0" err="1"/>
              <a:t>Vanaf</a:t>
            </a:r>
            <a:r>
              <a:rPr lang="en-GB" sz="1100" dirty="0"/>
              <a:t> 100 kg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6B616823-91FD-1222-A86E-16485BEEFE9C}"/>
              </a:ext>
            </a:extLst>
          </p:cNvPr>
          <p:cNvSpPr/>
          <p:nvPr/>
        </p:nvSpPr>
        <p:spPr>
          <a:xfrm>
            <a:off x="175763" y="787477"/>
            <a:ext cx="2052000" cy="38791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830A4F3C-01E1-0A7C-1C57-6955E27642EB}"/>
              </a:ext>
            </a:extLst>
          </p:cNvPr>
          <p:cNvSpPr/>
          <p:nvPr/>
        </p:nvSpPr>
        <p:spPr>
          <a:xfrm>
            <a:off x="2393257" y="787478"/>
            <a:ext cx="2052000" cy="3879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2E0AC3-9040-386E-5C6F-4447C16EC5D0}"/>
              </a:ext>
            </a:extLst>
          </p:cNvPr>
          <p:cNvSpPr txBox="1">
            <a:spLocks/>
          </p:cNvSpPr>
          <p:nvPr/>
        </p:nvSpPr>
        <p:spPr>
          <a:xfrm>
            <a:off x="143555" y="2452533"/>
            <a:ext cx="2118367" cy="918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1800" dirty="0">
                <a:solidFill>
                  <a:srgbClr val="00B3DC"/>
                </a:solidFill>
              </a:rPr>
              <a:t>5 </a:t>
            </a:r>
            <a:r>
              <a:rPr lang="nl-NL" sz="1800" dirty="0" err="1">
                <a:solidFill>
                  <a:srgbClr val="00B3DC"/>
                </a:solidFill>
              </a:rPr>
              <a:t>MiniBags</a:t>
            </a:r>
            <a:endParaRPr lang="nl-NL" sz="1800" dirty="0">
              <a:solidFill>
                <a:srgbClr val="00B3DC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nl-NL" sz="1800" dirty="0">
                <a:solidFill>
                  <a:srgbClr val="00B3DC"/>
                </a:solidFill>
              </a:rPr>
              <a:t>+ </a:t>
            </a:r>
            <a:r>
              <a:rPr lang="nl-NL" sz="1800" dirty="0" err="1">
                <a:solidFill>
                  <a:srgbClr val="00B3DC"/>
                </a:solidFill>
              </a:rPr>
              <a:t>DisplayBox</a:t>
            </a:r>
            <a:endParaRPr lang="nl-NL" sz="1800" dirty="0">
              <a:solidFill>
                <a:srgbClr val="00B3DC"/>
              </a:solidFill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28821BD5-1CC7-83E5-E428-0AF547BE29CF}"/>
              </a:ext>
            </a:extLst>
          </p:cNvPr>
          <p:cNvSpPr txBox="1">
            <a:spLocks/>
          </p:cNvSpPr>
          <p:nvPr/>
        </p:nvSpPr>
        <p:spPr>
          <a:xfrm>
            <a:off x="143555" y="3590014"/>
            <a:ext cx="2118367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50000"/>
              </a:lnSpc>
              <a:buNone/>
            </a:pPr>
            <a:r>
              <a:rPr lang="nl-NL" sz="1100" dirty="0"/>
              <a:t>5 x tot 18kg inzamelen</a:t>
            </a:r>
          </a:p>
          <a:p>
            <a:pPr marL="342900" lvl="1" indent="0">
              <a:lnSpc>
                <a:spcPct val="150000"/>
              </a:lnSpc>
              <a:buNone/>
            </a:pPr>
            <a:r>
              <a:rPr lang="nl-NL" sz="1100" dirty="0"/>
              <a:t>Ideaal voor </a:t>
            </a:r>
            <a:r>
              <a:rPr lang="nl-NL" sz="1100" dirty="0" err="1"/>
              <a:t>retail</a:t>
            </a:r>
            <a:r>
              <a:rPr lang="nl-NL" sz="1100" dirty="0"/>
              <a:t> locaties</a:t>
            </a:r>
            <a:endParaRPr lang="en-GB" sz="1100" dirty="0"/>
          </a:p>
        </p:txBody>
      </p:sp>
      <p:grpSp>
        <p:nvGrpSpPr>
          <p:cNvPr id="119" name="Groep 118">
            <a:extLst>
              <a:ext uri="{FF2B5EF4-FFF2-40B4-BE49-F238E27FC236}">
                <a16:creationId xmlns:a16="http://schemas.microsoft.com/office/drawing/2014/main" id="{AA02BEF7-2209-CB53-4874-F887D3D178A7}"/>
              </a:ext>
            </a:extLst>
          </p:cNvPr>
          <p:cNvGrpSpPr/>
          <p:nvPr/>
        </p:nvGrpSpPr>
        <p:grpSpPr>
          <a:xfrm>
            <a:off x="302245" y="3680295"/>
            <a:ext cx="160003" cy="149043"/>
            <a:chOff x="754375" y="3340042"/>
            <a:chExt cx="229428" cy="213712"/>
          </a:xfrm>
        </p:grpSpPr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3C68888B-6E42-7D55-8350-A6BFBF59CCE2}"/>
                </a:ext>
              </a:extLst>
            </p:cNvPr>
            <p:cNvSpPr/>
            <p:nvPr/>
          </p:nvSpPr>
          <p:spPr>
            <a:xfrm>
              <a:off x="754375" y="3362058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121" name="Graphic 120" descr="Vinkje met effen opvulling">
              <a:extLst>
                <a:ext uri="{FF2B5EF4-FFF2-40B4-BE49-F238E27FC236}">
                  <a16:creationId xmlns:a16="http://schemas.microsoft.com/office/drawing/2014/main" id="{8591F2CC-1450-9D68-BDC3-D875874B9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817E8767-1C95-DC32-33A9-8FE7965095A8}"/>
              </a:ext>
            </a:extLst>
          </p:cNvPr>
          <p:cNvSpPr txBox="1">
            <a:spLocks/>
          </p:cNvSpPr>
          <p:nvPr/>
        </p:nvSpPr>
        <p:spPr>
          <a:xfrm>
            <a:off x="2329382" y="2452533"/>
            <a:ext cx="2118367" cy="8676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800" dirty="0" err="1">
                <a:solidFill>
                  <a:srgbClr val="00B3DC"/>
                </a:solidFill>
              </a:rPr>
              <a:t>BigBag</a:t>
            </a:r>
            <a:endParaRPr lang="nl-NL" sz="1800" dirty="0">
              <a:solidFill>
                <a:srgbClr val="00B3DC"/>
              </a:solidFill>
            </a:endParaRPr>
          </a:p>
          <a:p>
            <a:pPr algn="ctr"/>
            <a:r>
              <a:rPr lang="nl-NL" sz="1800" dirty="0">
                <a:solidFill>
                  <a:srgbClr val="00B3DC"/>
                </a:solidFill>
              </a:rPr>
              <a:t>+ Houder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D7D93F2-9594-8294-2B79-867E62F78B3B}"/>
              </a:ext>
            </a:extLst>
          </p:cNvPr>
          <p:cNvSpPr txBox="1">
            <a:spLocks/>
          </p:cNvSpPr>
          <p:nvPr/>
        </p:nvSpPr>
        <p:spPr>
          <a:xfrm>
            <a:off x="2336016" y="3590014"/>
            <a:ext cx="2108563" cy="990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50000"/>
              </a:lnSpc>
              <a:buNone/>
            </a:pPr>
            <a:r>
              <a:rPr lang="en-GB" sz="1100" dirty="0"/>
              <a:t>Tot 180 kg </a:t>
            </a:r>
            <a:r>
              <a:rPr lang="en-GB" sz="1100" dirty="0" err="1"/>
              <a:t>inzamelen</a:t>
            </a:r>
            <a:endParaRPr lang="en-GB" sz="1100" dirty="0"/>
          </a:p>
          <a:p>
            <a:pPr marL="342900" lvl="1" indent="0">
              <a:lnSpc>
                <a:spcPct val="150000"/>
              </a:lnSpc>
              <a:buNone/>
            </a:pPr>
            <a:r>
              <a:rPr lang="en-GB" sz="1100" dirty="0" err="1"/>
              <a:t>Plaats</a:t>
            </a:r>
            <a:r>
              <a:rPr lang="en-GB" sz="1100" dirty="0"/>
              <a:t> </a:t>
            </a:r>
            <a:r>
              <a:rPr lang="en-GB" sz="1100" dirty="0" err="1"/>
              <a:t>altijd</a:t>
            </a:r>
            <a:r>
              <a:rPr lang="en-GB" sz="1100" dirty="0"/>
              <a:t> op eigen pallet</a:t>
            </a:r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792ABFF1-E7D0-CE0E-C7AB-7E0F846F6469}"/>
              </a:ext>
            </a:extLst>
          </p:cNvPr>
          <p:cNvGrpSpPr/>
          <p:nvPr/>
        </p:nvGrpSpPr>
        <p:grpSpPr>
          <a:xfrm>
            <a:off x="2514216" y="3970006"/>
            <a:ext cx="160003" cy="149045"/>
            <a:chOff x="754375" y="3340042"/>
            <a:chExt cx="229428" cy="213715"/>
          </a:xfrm>
        </p:grpSpPr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887481D9-894A-E4D4-0D28-8FEEEF7B26FB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37" name="Graphic 36" descr="Vinkje met effen opvulling">
              <a:extLst>
                <a:ext uri="{FF2B5EF4-FFF2-40B4-BE49-F238E27FC236}">
                  <a16:creationId xmlns:a16="http://schemas.microsoft.com/office/drawing/2014/main" id="{A41D5BF2-FA31-7436-BAE0-89D0EFE07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pic>
        <p:nvPicPr>
          <p:cNvPr id="45" name="Afbeelding 44" descr="Afbeelding met kunst&#10;&#10;Door AI gegenereerde inhoud is mogelijk onjuist.">
            <a:extLst>
              <a:ext uri="{FF2B5EF4-FFF2-40B4-BE49-F238E27FC236}">
                <a16:creationId xmlns:a16="http://schemas.microsoft.com/office/drawing/2014/main" id="{008C4077-6E73-4487-613A-1C9538748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519" y="-232650"/>
            <a:ext cx="2257062" cy="2804400"/>
          </a:xfrm>
          <a:prstGeom prst="rect">
            <a:avLst/>
          </a:prstGeom>
        </p:spPr>
      </p:pic>
      <p:pic>
        <p:nvPicPr>
          <p:cNvPr id="17" name="Afbeelding 16" descr="Afbeelding met tekst, karton, Verpakking en etiketten, Verpakkingsmateriaal&#10;&#10;Door AI gegenereerde inhoud is mogelijk onjuist.">
            <a:extLst>
              <a:ext uri="{FF2B5EF4-FFF2-40B4-BE49-F238E27FC236}">
                <a16:creationId xmlns:a16="http://schemas.microsoft.com/office/drawing/2014/main" id="{C5CA88DA-CE2E-74FA-95A0-3699F7DB17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26" y="172380"/>
            <a:ext cx="1718705" cy="213549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1CDB0EEC-6FD4-0614-876A-B146A505F2B4}"/>
              </a:ext>
            </a:extLst>
          </p:cNvPr>
          <p:cNvSpPr txBox="1">
            <a:spLocks/>
          </p:cNvSpPr>
          <p:nvPr/>
        </p:nvSpPr>
        <p:spPr>
          <a:xfrm>
            <a:off x="4602433" y="898534"/>
            <a:ext cx="2118367" cy="841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800" dirty="0">
                <a:solidFill>
                  <a:srgbClr val="00B3DC"/>
                </a:solidFill>
              </a:rPr>
              <a:t>Zelf verpakt</a:t>
            </a:r>
          </a:p>
          <a:p>
            <a:pPr algn="ctr"/>
            <a:r>
              <a:rPr lang="nl-NL" sz="1800" dirty="0">
                <a:solidFill>
                  <a:srgbClr val="00B3DC"/>
                </a:solidFill>
              </a:rPr>
              <a:t>GGA transport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088DFBF-07F1-1A91-72D0-A14815F33834}"/>
              </a:ext>
            </a:extLst>
          </p:cNvPr>
          <p:cNvSpPr txBox="1">
            <a:spLocks/>
          </p:cNvSpPr>
          <p:nvPr/>
        </p:nvSpPr>
        <p:spPr>
          <a:xfrm>
            <a:off x="4602433" y="1612668"/>
            <a:ext cx="2100597" cy="118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5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€1,56/kg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54" name="Groep 53">
            <a:extLst>
              <a:ext uri="{FF2B5EF4-FFF2-40B4-BE49-F238E27FC236}">
                <a16:creationId xmlns:a16="http://schemas.microsoft.com/office/drawing/2014/main" id="{E9B1A0FC-E8C4-40A6-56E9-2D82E450F79C}"/>
              </a:ext>
            </a:extLst>
          </p:cNvPr>
          <p:cNvGrpSpPr/>
          <p:nvPr/>
        </p:nvGrpSpPr>
        <p:grpSpPr>
          <a:xfrm>
            <a:off x="4761123" y="2055874"/>
            <a:ext cx="160003" cy="149045"/>
            <a:chOff x="754375" y="3340042"/>
            <a:chExt cx="229428" cy="213715"/>
          </a:xfrm>
        </p:grpSpPr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BA1307A0-3D7B-DAA5-A2B0-581E0B48D430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56" name="Graphic 55" descr="Vinkje met effen opvulling">
              <a:extLst>
                <a:ext uri="{FF2B5EF4-FFF2-40B4-BE49-F238E27FC236}">
                  <a16:creationId xmlns:a16="http://schemas.microsoft.com/office/drawing/2014/main" id="{97795B82-1B0A-77EA-BCD8-F7C886C19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57" name="Groep 56">
            <a:extLst>
              <a:ext uri="{FF2B5EF4-FFF2-40B4-BE49-F238E27FC236}">
                <a16:creationId xmlns:a16="http://schemas.microsoft.com/office/drawing/2014/main" id="{A0D6A6E2-81D9-5C39-C08C-45DBE0D7CE8D}"/>
              </a:ext>
            </a:extLst>
          </p:cNvPr>
          <p:cNvGrpSpPr/>
          <p:nvPr/>
        </p:nvGrpSpPr>
        <p:grpSpPr>
          <a:xfrm>
            <a:off x="4755906" y="2348057"/>
            <a:ext cx="160003" cy="149045"/>
            <a:chOff x="754375" y="3340042"/>
            <a:chExt cx="229428" cy="213715"/>
          </a:xfrm>
        </p:grpSpPr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D86D49BC-25EF-F4B6-28D2-21911101570F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59" name="Graphic 58" descr="Vinkje met effen opvulling">
              <a:extLst>
                <a:ext uri="{FF2B5EF4-FFF2-40B4-BE49-F238E27FC236}">
                  <a16:creationId xmlns:a16="http://schemas.microsoft.com/office/drawing/2014/main" id="{F6110CAE-32B4-8481-CFE4-C84644A7A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09D7916B-CB45-FF08-78D9-00B6044C1BF0}"/>
              </a:ext>
            </a:extLst>
          </p:cNvPr>
          <p:cNvGrpSpPr/>
          <p:nvPr/>
        </p:nvGrpSpPr>
        <p:grpSpPr>
          <a:xfrm>
            <a:off x="302245" y="3970006"/>
            <a:ext cx="160003" cy="149043"/>
            <a:chOff x="754375" y="3340042"/>
            <a:chExt cx="229428" cy="213712"/>
          </a:xfrm>
        </p:grpSpPr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27543A97-3348-2188-7205-5B4DFC0A8596}"/>
                </a:ext>
              </a:extLst>
            </p:cNvPr>
            <p:cNvSpPr/>
            <p:nvPr/>
          </p:nvSpPr>
          <p:spPr>
            <a:xfrm>
              <a:off x="754375" y="3362058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4" name="Graphic 3" descr="Vinkje met effen opvulling">
              <a:extLst>
                <a:ext uri="{FF2B5EF4-FFF2-40B4-BE49-F238E27FC236}">
                  <a16:creationId xmlns:a16="http://schemas.microsoft.com/office/drawing/2014/main" id="{B3031395-2B9F-4925-BAE3-444921895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B5FDA5B3-FB4D-14CD-B460-930ACA49054E}"/>
              </a:ext>
            </a:extLst>
          </p:cNvPr>
          <p:cNvGrpSpPr/>
          <p:nvPr/>
        </p:nvGrpSpPr>
        <p:grpSpPr>
          <a:xfrm>
            <a:off x="2514216" y="3680295"/>
            <a:ext cx="160003" cy="149045"/>
            <a:chOff x="754375" y="3340042"/>
            <a:chExt cx="229428" cy="213715"/>
          </a:xfrm>
        </p:grpSpPr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668F9370-94A1-4889-8AE1-4243EA88DD28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9" name="Graphic 8" descr="Vinkje met effen opvulling">
              <a:extLst>
                <a:ext uri="{FF2B5EF4-FFF2-40B4-BE49-F238E27FC236}">
                  <a16:creationId xmlns:a16="http://schemas.microsoft.com/office/drawing/2014/main" id="{41FDA668-A3FC-367C-F817-1E80F9FFD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AB4C7D9D-D6DC-CBA7-B0BB-1282B648729E}"/>
              </a:ext>
            </a:extLst>
          </p:cNvPr>
          <p:cNvSpPr txBox="1">
            <a:spLocks/>
          </p:cNvSpPr>
          <p:nvPr/>
        </p:nvSpPr>
        <p:spPr>
          <a:xfrm>
            <a:off x="143556" y="3091045"/>
            <a:ext cx="2100596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Eerste keer €250,-</a:t>
            </a:r>
          </a:p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Daarna €175,-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1E0C0D1-5547-7DD8-EE05-2792BA408D31}"/>
              </a:ext>
            </a:extLst>
          </p:cNvPr>
          <p:cNvSpPr txBox="1">
            <a:spLocks/>
          </p:cNvSpPr>
          <p:nvPr/>
        </p:nvSpPr>
        <p:spPr>
          <a:xfrm>
            <a:off x="6899847" y="3161469"/>
            <a:ext cx="2100597" cy="3389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>
              <a:lnSpc>
                <a:spcPct val="150000"/>
              </a:lnSpc>
            </a:pPr>
            <a:r>
              <a:rPr lang="nl-NL" sz="1000" dirty="0">
                <a:latin typeface="+mn-lt"/>
              </a:rPr>
              <a:t>Prijzen </a:t>
            </a:r>
            <a:r>
              <a:rPr lang="nl-NL" sz="1000" dirty="0" err="1">
                <a:latin typeface="+mn-lt"/>
              </a:rPr>
              <a:t>excl</a:t>
            </a:r>
            <a:r>
              <a:rPr lang="nl-NL" sz="1000" dirty="0">
                <a:latin typeface="+mn-lt"/>
              </a:rPr>
              <a:t> btw</a:t>
            </a:r>
            <a:endParaRPr lang="en-GB" sz="1000" dirty="0">
              <a:latin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8C3F3E9-3580-3E8E-F335-F563470C523F}"/>
              </a:ext>
            </a:extLst>
          </p:cNvPr>
          <p:cNvSpPr txBox="1">
            <a:spLocks/>
          </p:cNvSpPr>
          <p:nvPr/>
        </p:nvSpPr>
        <p:spPr>
          <a:xfrm>
            <a:off x="2343983" y="3091045"/>
            <a:ext cx="2100596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Eerste keer €390,-</a:t>
            </a:r>
          </a:p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Daarna €290,-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AA94BA2-A098-7A22-8C37-86042B4135E3}"/>
              </a:ext>
            </a:extLst>
          </p:cNvPr>
          <p:cNvSpPr txBox="1">
            <a:spLocks/>
          </p:cNvSpPr>
          <p:nvPr/>
        </p:nvSpPr>
        <p:spPr>
          <a:xfrm>
            <a:off x="7106804" y="1087171"/>
            <a:ext cx="1827901" cy="1782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200" b="1" dirty="0"/>
              <a:t>Onze inzamelmiddelen zijn inclusief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1050" dirty="0"/>
              <a:t>Ontzorgende retourlogistiek voor het bedrijfsleven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1050" dirty="0"/>
              <a:t>Circulaire bijdrage en verantwoorde verwerking van producten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1050" dirty="0"/>
              <a:t>Inzicht in je impact</a:t>
            </a:r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58A43212-A3F5-2411-7992-EB13EDF10575}"/>
              </a:ext>
            </a:extLst>
          </p:cNvPr>
          <p:cNvGrpSpPr/>
          <p:nvPr/>
        </p:nvGrpSpPr>
        <p:grpSpPr>
          <a:xfrm>
            <a:off x="6970826" y="1622331"/>
            <a:ext cx="160003" cy="149045"/>
            <a:chOff x="754375" y="3340042"/>
            <a:chExt cx="229428" cy="213715"/>
          </a:xfrm>
        </p:grpSpPr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5F2050D5-2957-87BC-9EC8-BF70B230654E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23" name="Graphic 22" descr="Vinkje met effen opvulling">
              <a:extLst>
                <a:ext uri="{FF2B5EF4-FFF2-40B4-BE49-F238E27FC236}">
                  <a16:creationId xmlns:a16="http://schemas.microsoft.com/office/drawing/2014/main" id="{DF059A1A-A297-29EC-43A3-CF250A4DD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24C24119-3124-5CE5-8269-B67EFB6768DB}"/>
              </a:ext>
            </a:extLst>
          </p:cNvPr>
          <p:cNvGrpSpPr/>
          <p:nvPr/>
        </p:nvGrpSpPr>
        <p:grpSpPr>
          <a:xfrm>
            <a:off x="6970826" y="2217724"/>
            <a:ext cx="160003" cy="149045"/>
            <a:chOff x="754375" y="3340042"/>
            <a:chExt cx="229428" cy="213715"/>
          </a:xfrm>
        </p:grpSpPr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19F8C62D-7096-7970-FB0D-189C081160AD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26" name="Graphic 25" descr="Vinkje met effen opvulling">
              <a:extLst>
                <a:ext uri="{FF2B5EF4-FFF2-40B4-BE49-F238E27FC236}">
                  <a16:creationId xmlns:a16="http://schemas.microsoft.com/office/drawing/2014/main" id="{322A1B64-DA87-194C-5EA1-0E2793A47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DD52A44B-6124-5F0A-CE58-B917B0F8FC84}"/>
              </a:ext>
            </a:extLst>
          </p:cNvPr>
          <p:cNvGrpSpPr/>
          <p:nvPr/>
        </p:nvGrpSpPr>
        <p:grpSpPr>
          <a:xfrm>
            <a:off x="6970826" y="2757917"/>
            <a:ext cx="160003" cy="149045"/>
            <a:chOff x="754375" y="3340042"/>
            <a:chExt cx="229428" cy="213715"/>
          </a:xfrm>
        </p:grpSpPr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0BE28152-3E04-E30F-9627-3EBC49589C9B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31" name="Graphic 30" descr="Vinkje met effen opvulling">
              <a:extLst>
                <a:ext uri="{FF2B5EF4-FFF2-40B4-BE49-F238E27FC236}">
                  <a16:creationId xmlns:a16="http://schemas.microsoft.com/office/drawing/2014/main" id="{2FC2B820-275C-8726-8D11-5EF55FDF8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sp>
        <p:nvSpPr>
          <p:cNvPr id="43" name="Rechthoek: afgeronde hoeken 42">
            <a:extLst>
              <a:ext uri="{FF2B5EF4-FFF2-40B4-BE49-F238E27FC236}">
                <a16:creationId xmlns:a16="http://schemas.microsoft.com/office/drawing/2014/main" id="{CAF5ACC8-69AB-323B-1703-AF4BA6A4D1C8}"/>
              </a:ext>
            </a:extLst>
          </p:cNvPr>
          <p:cNvSpPr/>
          <p:nvPr/>
        </p:nvSpPr>
        <p:spPr>
          <a:xfrm>
            <a:off x="4602434" y="2875537"/>
            <a:ext cx="2052000" cy="1791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ED7D4319-2CAB-07AE-B914-2CDB3BA86037}"/>
              </a:ext>
            </a:extLst>
          </p:cNvPr>
          <p:cNvSpPr txBox="1">
            <a:spLocks/>
          </p:cNvSpPr>
          <p:nvPr/>
        </p:nvSpPr>
        <p:spPr>
          <a:xfrm>
            <a:off x="4602433" y="3910445"/>
            <a:ext cx="2118367" cy="118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70000"/>
              </a:lnSpc>
              <a:buNone/>
            </a:pPr>
            <a:r>
              <a:rPr lang="en-GB" sz="1100" dirty="0" err="1"/>
              <a:t>Facturatie</a:t>
            </a:r>
            <a:r>
              <a:rPr lang="en-GB" sz="1100" dirty="0"/>
              <a:t> </a:t>
            </a:r>
            <a:r>
              <a:rPr lang="en-GB" sz="1100" dirty="0" err="1"/>
              <a:t>achteraf</a:t>
            </a:r>
            <a:endParaRPr lang="en-GB" sz="1100" dirty="0"/>
          </a:p>
          <a:p>
            <a:pPr marL="342900" lvl="1" indent="0">
              <a:lnSpc>
                <a:spcPct val="170000"/>
              </a:lnSpc>
              <a:buNone/>
            </a:pPr>
            <a:r>
              <a:rPr lang="en-GB" sz="1100" dirty="0" err="1"/>
              <a:t>Vanaf</a:t>
            </a:r>
            <a:r>
              <a:rPr lang="en-GB" sz="1100" dirty="0"/>
              <a:t> 100 kg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32C5543B-19A3-908A-1743-8B15E5DFF61E}"/>
              </a:ext>
            </a:extLst>
          </p:cNvPr>
          <p:cNvSpPr txBox="1">
            <a:spLocks/>
          </p:cNvSpPr>
          <p:nvPr/>
        </p:nvSpPr>
        <p:spPr>
          <a:xfrm>
            <a:off x="4602433" y="2986594"/>
            <a:ext cx="2118367" cy="841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800" dirty="0">
                <a:solidFill>
                  <a:srgbClr val="00B3DC"/>
                </a:solidFill>
              </a:rPr>
              <a:t>Zelf verpakt</a:t>
            </a:r>
          </a:p>
          <a:p>
            <a:pPr algn="ctr"/>
            <a:r>
              <a:rPr lang="nl-NL" sz="1800" dirty="0">
                <a:solidFill>
                  <a:srgbClr val="00B3DC"/>
                </a:solidFill>
              </a:rPr>
              <a:t>Eigen transport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B28AECD9-65F4-1E81-7EE1-0F6F91573295}"/>
              </a:ext>
            </a:extLst>
          </p:cNvPr>
          <p:cNvSpPr txBox="1">
            <a:spLocks/>
          </p:cNvSpPr>
          <p:nvPr/>
        </p:nvSpPr>
        <p:spPr>
          <a:xfrm>
            <a:off x="4602433" y="3700728"/>
            <a:ext cx="2100597" cy="118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5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€1,46/kg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48" name="Groep 47">
            <a:extLst>
              <a:ext uri="{FF2B5EF4-FFF2-40B4-BE49-F238E27FC236}">
                <a16:creationId xmlns:a16="http://schemas.microsoft.com/office/drawing/2014/main" id="{AE3DDBD0-40F3-EB73-0EB2-4091BDCFB49D}"/>
              </a:ext>
            </a:extLst>
          </p:cNvPr>
          <p:cNvGrpSpPr/>
          <p:nvPr/>
        </p:nvGrpSpPr>
        <p:grpSpPr>
          <a:xfrm>
            <a:off x="4761123" y="4044620"/>
            <a:ext cx="160003" cy="149045"/>
            <a:chOff x="754375" y="3340042"/>
            <a:chExt cx="229428" cy="213715"/>
          </a:xfrm>
        </p:grpSpPr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77EE3901-C28A-9D66-C621-BFB52875A5BE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50" name="Graphic 49" descr="Vinkje met effen opvulling">
              <a:extLst>
                <a:ext uri="{FF2B5EF4-FFF2-40B4-BE49-F238E27FC236}">
                  <a16:creationId xmlns:a16="http://schemas.microsoft.com/office/drawing/2014/main" id="{B9A9A136-9D3E-3704-BC84-B30A59E21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52" name="Groep 51">
            <a:extLst>
              <a:ext uri="{FF2B5EF4-FFF2-40B4-BE49-F238E27FC236}">
                <a16:creationId xmlns:a16="http://schemas.microsoft.com/office/drawing/2014/main" id="{69F11D8A-8AFB-17CA-EB36-C19F85FCB896}"/>
              </a:ext>
            </a:extLst>
          </p:cNvPr>
          <p:cNvGrpSpPr/>
          <p:nvPr/>
        </p:nvGrpSpPr>
        <p:grpSpPr>
          <a:xfrm>
            <a:off x="4755906" y="4336803"/>
            <a:ext cx="160003" cy="149045"/>
            <a:chOff x="754375" y="3340042"/>
            <a:chExt cx="229428" cy="213715"/>
          </a:xfrm>
        </p:grpSpPr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B7A9F091-971C-875C-E604-FE2B6DD54DF3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60" name="Graphic 59" descr="Vinkje met effen opvulling">
              <a:extLst>
                <a:ext uri="{FF2B5EF4-FFF2-40B4-BE49-F238E27FC236}">
                  <a16:creationId xmlns:a16="http://schemas.microsoft.com/office/drawing/2014/main" id="{D4FAD49F-9D88-0208-A817-105E824AC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05503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4FE38-ED74-C870-FED1-F96FBCD6F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28EC4B47-27CF-80AB-A420-F8ADEBD146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-3110"/>
            <a:ext cx="9149896" cy="482565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05B6CDF-FE34-6871-991A-4AAB538EBF0E}"/>
              </a:ext>
            </a:extLst>
          </p:cNvPr>
          <p:cNvSpPr/>
          <p:nvPr/>
        </p:nvSpPr>
        <p:spPr>
          <a:xfrm>
            <a:off x="2892245" y="1111725"/>
            <a:ext cx="6251755" cy="2595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: afgeronde hoeken 3">
            <a:hlinkClick r:id="rId4"/>
            <a:extLst>
              <a:ext uri="{FF2B5EF4-FFF2-40B4-BE49-F238E27FC236}">
                <a16:creationId xmlns:a16="http://schemas.microsoft.com/office/drawing/2014/main" id="{2B461987-EB3C-6BB4-B20B-3251BCC9F162}"/>
              </a:ext>
            </a:extLst>
          </p:cNvPr>
          <p:cNvSpPr/>
          <p:nvPr/>
        </p:nvSpPr>
        <p:spPr>
          <a:xfrm>
            <a:off x="4231883" y="2092502"/>
            <a:ext cx="3889197" cy="51277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b="1" dirty="0"/>
          </a:p>
        </p:txBody>
      </p:sp>
      <p:sp>
        <p:nvSpPr>
          <p:cNvPr id="3" name="Rechthoek: afgeronde hoeken 2">
            <a:hlinkClick r:id="rId4"/>
            <a:extLst>
              <a:ext uri="{FF2B5EF4-FFF2-40B4-BE49-F238E27FC236}">
                <a16:creationId xmlns:a16="http://schemas.microsoft.com/office/drawing/2014/main" id="{B1AA8272-5A78-695A-D141-FA0794C1A551}"/>
              </a:ext>
            </a:extLst>
          </p:cNvPr>
          <p:cNvSpPr/>
          <p:nvPr/>
        </p:nvSpPr>
        <p:spPr>
          <a:xfrm>
            <a:off x="4231883" y="2092502"/>
            <a:ext cx="3889197" cy="51277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ga naar www.greengearalliance.eu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EE9D30BD-CD2D-F0EE-C975-986CDE70B2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D39A48BF-64F5-04B9-3FDA-5D8C558B4F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0D03C0D-44B9-AD26-EE29-1067B93C871C}"/>
              </a:ext>
            </a:extLst>
          </p:cNvPr>
          <p:cNvSpPr txBox="1">
            <a:spLocks/>
          </p:cNvSpPr>
          <p:nvPr/>
        </p:nvSpPr>
        <p:spPr>
          <a:xfrm>
            <a:off x="4231883" y="2751096"/>
            <a:ext cx="3889197" cy="58481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Creëer een account en bestel je inzamelmiddelen</a:t>
            </a:r>
          </a:p>
          <a:p>
            <a:pPr algn="ctr"/>
            <a:endParaRPr lang="nl-NL" sz="1400" dirty="0">
              <a:solidFill>
                <a:schemeClr val="tx1"/>
              </a:solidFill>
              <a:latin typeface="Fira Sans" panose="020B0503050000020004" pitchFamily="34" charset="0"/>
            </a:endParaRPr>
          </a:p>
          <a:p>
            <a:pPr algn="ctr"/>
            <a:r>
              <a:rPr lang="nl-NL" sz="1400" i="1" dirty="0">
                <a:solidFill>
                  <a:schemeClr val="tx1"/>
                </a:solidFill>
                <a:latin typeface="Fira Sans" panose="020B0503050000020004" pitchFamily="34" charset="0"/>
              </a:rPr>
              <a:t>Of mail naar info@greengearalliance.eu</a:t>
            </a: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3E2B9097-5A96-DF2C-32BE-B0E9EA1ADEBF}"/>
              </a:ext>
            </a:extLst>
          </p:cNvPr>
          <p:cNvSpPr/>
          <p:nvPr/>
        </p:nvSpPr>
        <p:spPr>
          <a:xfrm>
            <a:off x="262131" y="2877159"/>
            <a:ext cx="1604444" cy="193292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E70B40D9-F33F-13A2-662A-A877EDBE817E}"/>
              </a:ext>
            </a:extLst>
          </p:cNvPr>
          <p:cNvSpPr/>
          <p:nvPr/>
        </p:nvSpPr>
        <p:spPr>
          <a:xfrm>
            <a:off x="2021521" y="2877160"/>
            <a:ext cx="1604444" cy="193292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233040-AFD6-6B33-583D-5F7B5FA21DE9}"/>
              </a:ext>
            </a:extLst>
          </p:cNvPr>
          <p:cNvSpPr txBox="1">
            <a:spLocks/>
          </p:cNvSpPr>
          <p:nvPr/>
        </p:nvSpPr>
        <p:spPr>
          <a:xfrm>
            <a:off x="262130" y="4008998"/>
            <a:ext cx="1618017" cy="701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1600" dirty="0">
                <a:solidFill>
                  <a:schemeClr val="tx1"/>
                </a:solidFill>
              </a:rPr>
              <a:t>5 </a:t>
            </a:r>
            <a:r>
              <a:rPr lang="nl-NL" sz="1600" dirty="0" err="1">
                <a:solidFill>
                  <a:schemeClr val="tx1"/>
                </a:solidFill>
              </a:rPr>
              <a:t>MiniBags</a:t>
            </a:r>
            <a:endParaRPr lang="nl-NL" sz="1600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nl-NL" sz="1600" dirty="0">
                <a:solidFill>
                  <a:schemeClr val="tx1"/>
                </a:solidFill>
              </a:rPr>
              <a:t>+ </a:t>
            </a:r>
            <a:r>
              <a:rPr lang="nl-NL" sz="1600" dirty="0" err="1">
                <a:solidFill>
                  <a:schemeClr val="tx1"/>
                </a:solidFill>
              </a:rPr>
              <a:t>DisplayBox</a:t>
            </a:r>
            <a:endParaRPr lang="nl-NL" sz="1600" dirty="0">
              <a:solidFill>
                <a:schemeClr val="tx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85B8E7B-D708-24BD-E8D3-E529D7BE674F}"/>
              </a:ext>
            </a:extLst>
          </p:cNvPr>
          <p:cNvSpPr txBox="1">
            <a:spLocks/>
          </p:cNvSpPr>
          <p:nvPr/>
        </p:nvSpPr>
        <p:spPr>
          <a:xfrm>
            <a:off x="1993947" y="4008997"/>
            <a:ext cx="1618017" cy="6627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600" dirty="0" err="1">
                <a:solidFill>
                  <a:schemeClr val="tx1"/>
                </a:solidFill>
              </a:rPr>
              <a:t>BigBag</a:t>
            </a:r>
            <a:endParaRPr lang="nl-NL" sz="1600" dirty="0">
              <a:solidFill>
                <a:schemeClr val="tx1"/>
              </a:solidFill>
            </a:endParaRPr>
          </a:p>
          <a:p>
            <a:pPr algn="ctr"/>
            <a:r>
              <a:rPr lang="nl-NL" sz="1600" dirty="0">
                <a:solidFill>
                  <a:schemeClr val="tx1"/>
                </a:solidFill>
              </a:rPr>
              <a:t>+ Houder</a:t>
            </a:r>
          </a:p>
        </p:txBody>
      </p:sp>
      <p:pic>
        <p:nvPicPr>
          <p:cNvPr id="16" name="Afbeelding 15" descr="Afbeelding met kunst&#10;&#10;Door AI gegenereerde inhoud is mogelijk onjuist.">
            <a:extLst>
              <a:ext uri="{FF2B5EF4-FFF2-40B4-BE49-F238E27FC236}">
                <a16:creationId xmlns:a16="http://schemas.microsoft.com/office/drawing/2014/main" id="{86310EF3-45C9-A74F-42EC-10F271D2B5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0200" y="1983080"/>
            <a:ext cx="1604445" cy="1993523"/>
          </a:xfrm>
          <a:prstGeom prst="rect">
            <a:avLst/>
          </a:prstGeom>
        </p:spPr>
      </p:pic>
      <p:pic>
        <p:nvPicPr>
          <p:cNvPr id="17" name="Afbeelding 16" descr="Afbeelding met tekst, karton, Verpakking en etiketten, Verpakkingsmateriaal&#10;&#10;Door AI gegenereerde inhoud is mogelijk onjuist.">
            <a:extLst>
              <a:ext uri="{FF2B5EF4-FFF2-40B4-BE49-F238E27FC236}">
                <a16:creationId xmlns:a16="http://schemas.microsoft.com/office/drawing/2014/main" id="{60B11C0C-806E-FF06-20FA-1E70205F60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390" y="2311665"/>
            <a:ext cx="1312754" cy="163109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BEE3B94-A95C-D45F-9735-0287EE9ECAEB}"/>
              </a:ext>
            </a:extLst>
          </p:cNvPr>
          <p:cNvSpPr txBox="1">
            <a:spLocks/>
          </p:cNvSpPr>
          <p:nvPr/>
        </p:nvSpPr>
        <p:spPr>
          <a:xfrm>
            <a:off x="3862671" y="1529868"/>
            <a:ext cx="4631399" cy="703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Doe mee als inzamelpartner</a:t>
            </a:r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8271E70C-0E53-DC55-6DA9-73892FF063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1DC484D-ECE7-E695-C196-9B4403F093E9}"/>
              </a:ext>
            </a:extLst>
          </p:cNvPr>
          <p:cNvSpPr txBox="1">
            <a:spLocks/>
          </p:cNvSpPr>
          <p:nvPr/>
        </p:nvSpPr>
        <p:spPr>
          <a:xfrm>
            <a:off x="7386921" y="4408835"/>
            <a:ext cx="1740879" cy="80250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1000" dirty="0"/>
              <a:t>Wil je meer dan alleen inzamelen? Vraag naar de partner-opties!</a:t>
            </a:r>
          </a:p>
        </p:txBody>
      </p:sp>
    </p:spTree>
    <p:extLst>
      <p:ext uri="{BB962C8B-B14F-4D97-AF65-F5344CB8AC3E}">
        <p14:creationId xmlns:p14="http://schemas.microsoft.com/office/powerpoint/2010/main" val="180702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FECA2-B9A7-F356-8ADB-71057C176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buitenshuis, textiel, handdoek&#10;&#10;Door AI gegenereerde inhoud is mogelijk onjuist.">
            <a:extLst>
              <a:ext uri="{FF2B5EF4-FFF2-40B4-BE49-F238E27FC236}">
                <a16:creationId xmlns:a16="http://schemas.microsoft.com/office/drawing/2014/main" id="{B053A4A6-8EA8-533D-5A05-08AADE591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t="7982" r="-1281" b="6772"/>
          <a:stretch>
            <a:fillRect/>
          </a:stretch>
        </p:blipFill>
        <p:spPr>
          <a:xfrm>
            <a:off x="4565210" y="-12790"/>
            <a:ext cx="2297355" cy="2598532"/>
          </a:xfrm>
          <a:prstGeom prst="rect">
            <a:avLst/>
          </a:prstGeom>
        </p:spPr>
      </p:pic>
      <p:pic>
        <p:nvPicPr>
          <p:cNvPr id="13" name="Afbeelding 12" descr="Afbeelding met Synthetisch rubber, schoeisel, schoenen, schoen&#10;&#10;Door AI gegenereerde inhoud is mogelijk onjuist.">
            <a:extLst>
              <a:ext uri="{FF2B5EF4-FFF2-40B4-BE49-F238E27FC236}">
                <a16:creationId xmlns:a16="http://schemas.microsoft.com/office/drawing/2014/main" id="{444786B4-F614-5DEC-88A6-4AA83ED4D4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 t="9135" b="22878"/>
          <a:stretch>
            <a:fillRect/>
          </a:stretch>
        </p:blipFill>
        <p:spPr>
          <a:xfrm>
            <a:off x="6846643" y="-1"/>
            <a:ext cx="2297356" cy="2545231"/>
          </a:xfrm>
          <a:prstGeom prst="rect">
            <a:avLst/>
          </a:prstGeom>
        </p:spPr>
      </p:pic>
      <p:pic>
        <p:nvPicPr>
          <p:cNvPr id="14" name="Afbeelding 13" descr="Afbeelding met hanger, muur, overdekt&#10;&#10;Door AI gegenereerde inhoud is mogelijk onjuist.">
            <a:extLst>
              <a:ext uri="{FF2B5EF4-FFF2-40B4-BE49-F238E27FC236}">
                <a16:creationId xmlns:a16="http://schemas.microsoft.com/office/drawing/2014/main" id="{DCED0A3E-EB22-BD61-92C3-FB65DEEFB9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5219" r="21982" b="-1607"/>
          <a:stretch>
            <a:fillRect/>
          </a:stretch>
        </p:blipFill>
        <p:spPr>
          <a:xfrm>
            <a:off x="4571990" y="2568198"/>
            <a:ext cx="2290575" cy="2575302"/>
          </a:xfrm>
          <a:prstGeom prst="rect">
            <a:avLst/>
          </a:prstGeom>
        </p:spPr>
      </p:pic>
      <p:pic>
        <p:nvPicPr>
          <p:cNvPr id="8" name="Afbeelding 7" descr="Afbeelding met kleding, persoon, schoeisel, staan&#10;&#10;Door AI gegenereerde inhoud is mogelijk onjuist.">
            <a:extLst>
              <a:ext uri="{FF2B5EF4-FFF2-40B4-BE49-F238E27FC236}">
                <a16:creationId xmlns:a16="http://schemas.microsoft.com/office/drawing/2014/main" id="{8B51E275-7B1A-D740-FBBA-6F36DB142D8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912" t="979" r="44915" b="-184"/>
          <a:stretch>
            <a:fillRect/>
          </a:stretch>
        </p:blipFill>
        <p:spPr>
          <a:xfrm>
            <a:off x="1" y="8666"/>
            <a:ext cx="2434128" cy="516281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F791D52-0EB5-EC16-6ED9-6B44852CC3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3" t="-79" r="46552" b="198"/>
          <a:stretch>
            <a:fillRect/>
          </a:stretch>
        </p:blipFill>
        <p:spPr>
          <a:xfrm>
            <a:off x="2434129" y="-6045"/>
            <a:ext cx="2137871" cy="5163536"/>
          </a:xfrm>
          <a:prstGeom prst="rect">
            <a:avLst/>
          </a:prstGeom>
        </p:spPr>
      </p:pic>
      <p:pic>
        <p:nvPicPr>
          <p:cNvPr id="18" name="Afbeelding 17" descr="Afbeelding met Kleurrijkheid, kleuren, kunst&#10;&#10;Door AI gegenereerde inhoud is mogelijk onjuist.">
            <a:extLst>
              <a:ext uri="{FF2B5EF4-FFF2-40B4-BE49-F238E27FC236}">
                <a16:creationId xmlns:a16="http://schemas.microsoft.com/office/drawing/2014/main" id="{352CD9FA-F883-B12C-353D-E88FF31D4D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3" r="11335"/>
          <a:stretch>
            <a:fillRect/>
          </a:stretch>
        </p:blipFill>
        <p:spPr>
          <a:xfrm>
            <a:off x="6898663" y="2561731"/>
            <a:ext cx="2252115" cy="2595758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6CED4929-19FD-F2AC-4D41-DAAB422CE99F}"/>
              </a:ext>
            </a:extLst>
          </p:cNvPr>
          <p:cNvCxnSpPr>
            <a:cxnSpLocks/>
          </p:cNvCxnSpPr>
          <p:nvPr/>
        </p:nvCxnSpPr>
        <p:spPr>
          <a:xfrm>
            <a:off x="4572000" y="0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C9AEFA5C-C501-96ED-1EEA-A4981487F65C}"/>
              </a:ext>
            </a:extLst>
          </p:cNvPr>
          <p:cNvCxnSpPr>
            <a:cxnSpLocks/>
          </p:cNvCxnSpPr>
          <p:nvPr/>
        </p:nvCxnSpPr>
        <p:spPr>
          <a:xfrm>
            <a:off x="2434130" y="-20036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F9E6E422-BA9A-7F8F-C10F-17D5F4F2520B}"/>
              </a:ext>
            </a:extLst>
          </p:cNvPr>
          <p:cNvCxnSpPr>
            <a:cxnSpLocks/>
          </p:cNvCxnSpPr>
          <p:nvPr/>
        </p:nvCxnSpPr>
        <p:spPr>
          <a:xfrm flipH="1">
            <a:off x="4565211" y="2571750"/>
            <a:ext cx="457878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E9608012-5BDE-B386-DA34-09B4DA3B3ADD}"/>
              </a:ext>
            </a:extLst>
          </p:cNvPr>
          <p:cNvCxnSpPr>
            <a:cxnSpLocks/>
          </p:cNvCxnSpPr>
          <p:nvPr/>
        </p:nvCxnSpPr>
        <p:spPr>
          <a:xfrm>
            <a:off x="6862575" y="8666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9C8F7ECD-D204-2878-E9F6-E8D385A9AA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-1" y="3885924"/>
            <a:ext cx="9174113" cy="1274061"/>
          </a:xfrm>
          <a:prstGeom prst="rect">
            <a:avLst/>
          </a:prstGeom>
        </p:spPr>
      </p:pic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FF0BB2A2-9606-3683-5A32-53AF7D1FFFF5}"/>
              </a:ext>
            </a:extLst>
          </p:cNvPr>
          <p:cNvSpPr/>
          <p:nvPr/>
        </p:nvSpPr>
        <p:spPr>
          <a:xfrm>
            <a:off x="184381" y="3760876"/>
            <a:ext cx="2930860" cy="10375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E43D97B-BEDE-06CE-258A-B79BF75AA16F}"/>
              </a:ext>
            </a:extLst>
          </p:cNvPr>
          <p:cNvSpPr txBox="1">
            <a:spLocks/>
          </p:cNvSpPr>
          <p:nvPr/>
        </p:nvSpPr>
        <p:spPr>
          <a:xfrm>
            <a:off x="352440" y="3855849"/>
            <a:ext cx="2692508" cy="8359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GGA zorgt voor verantwoorde sortering en verwerking van werkkleding, werkschoenen en andere persoonlijk beschermingsmiddelen.</a:t>
            </a:r>
          </a:p>
        </p:txBody>
      </p:sp>
      <p:sp>
        <p:nvSpPr>
          <p:cNvPr id="25" name="Tijdelijke aanduiding voor voettekst 1">
            <a:extLst>
              <a:ext uri="{FF2B5EF4-FFF2-40B4-BE49-F238E27FC236}">
                <a16:creationId xmlns:a16="http://schemas.microsoft.com/office/drawing/2014/main" id="{FC2B7715-CAC2-CD24-04E1-DFC6CB49CB1A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2764860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DCD7DFF-A4C6-337F-58FD-B9F5B3BFA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06D09-71F7-63B7-93F2-64B598CE4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B45955-4B76-7F8C-E7EA-0C6F37255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video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4F87006-7AB7-0D76-DF62-26CB70DE6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6" name="Dashboard GGA">
            <a:hlinkClick r:id="" action="ppaction://media"/>
            <a:extLst>
              <a:ext uri="{FF2B5EF4-FFF2-40B4-BE49-F238E27FC236}">
                <a16:creationId xmlns:a16="http://schemas.microsoft.com/office/drawing/2014/main" id="{E60A79B1-6C4F-6A44-AD5D-94677E422E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2393"/>
            <a:ext cx="9144000" cy="5143500"/>
          </a:xfrm>
          <a:prstGeom prst="rect">
            <a:avLst/>
          </a:prstGeom>
        </p:spPr>
      </p:pic>
      <p:sp>
        <p:nvSpPr>
          <p:cNvPr id="9" name="Rechthoek: afgeronde hoeken 8">
            <a:hlinkClick r:id="rId6"/>
            <a:extLst>
              <a:ext uri="{FF2B5EF4-FFF2-40B4-BE49-F238E27FC236}">
                <a16:creationId xmlns:a16="http://schemas.microsoft.com/office/drawing/2014/main" id="{063ECC34-8FA8-8245-825E-9F91BCA1B742}"/>
              </a:ext>
            </a:extLst>
          </p:cNvPr>
          <p:cNvSpPr/>
          <p:nvPr/>
        </p:nvSpPr>
        <p:spPr>
          <a:xfrm>
            <a:off x="-166603" y="-25569"/>
            <a:ext cx="9625163" cy="5988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b="1" dirty="0"/>
          </a:p>
        </p:txBody>
      </p:sp>
      <p:sp>
        <p:nvSpPr>
          <p:cNvPr id="4" name="Rechthoek: afgeronde hoeken 3">
            <a:hlinkClick r:id="rId6"/>
            <a:extLst>
              <a:ext uri="{FF2B5EF4-FFF2-40B4-BE49-F238E27FC236}">
                <a16:creationId xmlns:a16="http://schemas.microsoft.com/office/drawing/2014/main" id="{D49D2FE8-114E-292E-93EB-84BE86913748}"/>
              </a:ext>
            </a:extLst>
          </p:cNvPr>
          <p:cNvSpPr/>
          <p:nvPr/>
        </p:nvSpPr>
        <p:spPr>
          <a:xfrm>
            <a:off x="307490" y="4067906"/>
            <a:ext cx="1985164" cy="564817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/>
              <a:t>Ontvang een impact rapportage per zending</a:t>
            </a:r>
          </a:p>
        </p:txBody>
      </p:sp>
    </p:spTree>
    <p:extLst>
      <p:ext uri="{BB962C8B-B14F-4D97-AF65-F5344CB8AC3E}">
        <p14:creationId xmlns:p14="http://schemas.microsoft.com/office/powerpoint/2010/main" val="170210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A4A516A-2255-648C-572A-C0D9FD5A8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Afbeelding met tekst, schermopname, logo, Lettertype&#10;&#10;Door AI gegenereerde inhoud is mogelijk onjuist.">
            <a:extLst>
              <a:ext uri="{FF2B5EF4-FFF2-40B4-BE49-F238E27FC236}">
                <a16:creationId xmlns:a16="http://schemas.microsoft.com/office/drawing/2014/main" id="{9F506E65-F198-35E0-50FF-32B4EA003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5" y="738089"/>
            <a:ext cx="7320690" cy="3667322"/>
          </a:xfrm>
          <a:prstGeom prst="rect">
            <a:avLst/>
          </a:prstGeom>
        </p:spPr>
      </p:pic>
      <p:sp>
        <p:nvSpPr>
          <p:cNvPr id="6" name="Tijdelijke aanduiding voor voettekst 1">
            <a:extLst>
              <a:ext uri="{FF2B5EF4-FFF2-40B4-BE49-F238E27FC236}">
                <a16:creationId xmlns:a16="http://schemas.microsoft.com/office/drawing/2014/main" id="{AD525E0E-9B25-1149-D83B-2E7157FBA4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r>
              <a:rPr lang="en-US"/>
              <a:t>Klantpresentatie- GGA voor inzamelpartners</a:t>
            </a:r>
            <a:endParaRPr lang="nl-NL" dirty="0"/>
          </a:p>
        </p:txBody>
      </p:sp>
      <p:sp>
        <p:nvSpPr>
          <p:cNvPr id="7" name="Rechthoek: afgeronde hoeken 6">
            <a:hlinkClick r:id="rId4"/>
            <a:extLst>
              <a:ext uri="{FF2B5EF4-FFF2-40B4-BE49-F238E27FC236}">
                <a16:creationId xmlns:a16="http://schemas.microsoft.com/office/drawing/2014/main" id="{A0DE599B-E2FF-2297-BF89-0A16DF23FA50}"/>
              </a:ext>
            </a:extLst>
          </p:cNvPr>
          <p:cNvSpPr/>
          <p:nvPr/>
        </p:nvSpPr>
        <p:spPr>
          <a:xfrm>
            <a:off x="6854745" y="4267517"/>
            <a:ext cx="1833207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Doe ook mee!</a:t>
            </a:r>
          </a:p>
        </p:txBody>
      </p:sp>
      <p:sp>
        <p:nvSpPr>
          <p:cNvPr id="8" name="Rechthoek: afgeronde hoeken 7">
            <a:hlinkClick r:id="rId4"/>
            <a:extLst>
              <a:ext uri="{FF2B5EF4-FFF2-40B4-BE49-F238E27FC236}">
                <a16:creationId xmlns:a16="http://schemas.microsoft.com/office/drawing/2014/main" id="{F44DC87C-3A54-253D-8618-33F47F4EC53A}"/>
              </a:ext>
            </a:extLst>
          </p:cNvPr>
          <p:cNvSpPr/>
          <p:nvPr/>
        </p:nvSpPr>
        <p:spPr>
          <a:xfrm>
            <a:off x="315472" y="363309"/>
            <a:ext cx="1813248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Met dank aan</a:t>
            </a:r>
          </a:p>
        </p:txBody>
      </p:sp>
    </p:spTree>
    <p:extLst>
      <p:ext uri="{BB962C8B-B14F-4D97-AF65-F5344CB8AC3E}">
        <p14:creationId xmlns:p14="http://schemas.microsoft.com/office/powerpoint/2010/main" val="1232540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5D90A-46BA-4262-573F-3C43580CC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DF18BB08-1945-E1FF-1A5C-7B63A2BBD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-3110"/>
            <a:ext cx="9149896" cy="482565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2B91747-BF2B-11C7-A6C2-224A8C510329}"/>
              </a:ext>
            </a:extLst>
          </p:cNvPr>
          <p:cNvSpPr/>
          <p:nvPr/>
        </p:nvSpPr>
        <p:spPr>
          <a:xfrm>
            <a:off x="2892245" y="1111725"/>
            <a:ext cx="6251755" cy="2595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: afgeronde hoeken 3">
            <a:hlinkClick r:id="rId4"/>
            <a:extLst>
              <a:ext uri="{FF2B5EF4-FFF2-40B4-BE49-F238E27FC236}">
                <a16:creationId xmlns:a16="http://schemas.microsoft.com/office/drawing/2014/main" id="{31781F26-3D9F-D099-8725-83CBC62023A0}"/>
              </a:ext>
            </a:extLst>
          </p:cNvPr>
          <p:cNvSpPr/>
          <p:nvPr/>
        </p:nvSpPr>
        <p:spPr>
          <a:xfrm>
            <a:off x="4231883" y="2092502"/>
            <a:ext cx="3889197" cy="51277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b="1" dirty="0"/>
          </a:p>
        </p:txBody>
      </p:sp>
      <p:sp>
        <p:nvSpPr>
          <p:cNvPr id="3" name="Rechthoek: afgeronde hoeken 2">
            <a:hlinkClick r:id="rId4"/>
            <a:extLst>
              <a:ext uri="{FF2B5EF4-FFF2-40B4-BE49-F238E27FC236}">
                <a16:creationId xmlns:a16="http://schemas.microsoft.com/office/drawing/2014/main" id="{5219EC3D-4733-F8E9-2222-693BCA49921A}"/>
              </a:ext>
            </a:extLst>
          </p:cNvPr>
          <p:cNvSpPr/>
          <p:nvPr/>
        </p:nvSpPr>
        <p:spPr>
          <a:xfrm>
            <a:off x="4231883" y="2092502"/>
            <a:ext cx="3889197" cy="51277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ga naar www.greengearalliance.eu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AB3E2FBC-835F-63B7-3DF7-D19B440C40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26C169C5-D04F-617E-F84C-B39A81FEB5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E0DD2227-853C-6BE6-60BD-601EDDA86FEB}"/>
              </a:ext>
            </a:extLst>
          </p:cNvPr>
          <p:cNvSpPr txBox="1">
            <a:spLocks/>
          </p:cNvSpPr>
          <p:nvPr/>
        </p:nvSpPr>
        <p:spPr>
          <a:xfrm>
            <a:off x="4231883" y="2751096"/>
            <a:ext cx="3889197" cy="58481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Creëer een account en bestel je inzamelmiddelen</a:t>
            </a:r>
          </a:p>
          <a:p>
            <a:pPr algn="ctr"/>
            <a:endParaRPr lang="nl-NL" sz="1400" dirty="0">
              <a:solidFill>
                <a:schemeClr val="tx1"/>
              </a:solidFill>
              <a:latin typeface="Fira Sans" panose="020B0503050000020004" pitchFamily="34" charset="0"/>
            </a:endParaRPr>
          </a:p>
          <a:p>
            <a:pPr algn="ctr"/>
            <a:r>
              <a:rPr lang="nl-NL" sz="1400" i="1" dirty="0">
                <a:solidFill>
                  <a:schemeClr val="tx1"/>
                </a:solidFill>
                <a:latin typeface="Fira Sans" panose="020B0503050000020004" pitchFamily="34" charset="0"/>
              </a:rPr>
              <a:t>Of mail naar info@greengearalliance.eu</a:t>
            </a: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3495E693-B3B1-9FF0-82E7-730ADAABE0D7}"/>
              </a:ext>
            </a:extLst>
          </p:cNvPr>
          <p:cNvSpPr/>
          <p:nvPr/>
        </p:nvSpPr>
        <p:spPr>
          <a:xfrm>
            <a:off x="262131" y="2877159"/>
            <a:ext cx="1604444" cy="193292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59EBAAB9-A94D-DBDC-4A56-51F06567C89B}"/>
              </a:ext>
            </a:extLst>
          </p:cNvPr>
          <p:cNvSpPr/>
          <p:nvPr/>
        </p:nvSpPr>
        <p:spPr>
          <a:xfrm>
            <a:off x="2021521" y="2877160"/>
            <a:ext cx="1604444" cy="193292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CD02C5-7440-11CF-EE0E-C3A63CA96045}"/>
              </a:ext>
            </a:extLst>
          </p:cNvPr>
          <p:cNvSpPr txBox="1">
            <a:spLocks/>
          </p:cNvSpPr>
          <p:nvPr/>
        </p:nvSpPr>
        <p:spPr>
          <a:xfrm>
            <a:off x="262130" y="4008998"/>
            <a:ext cx="1618017" cy="701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1600" dirty="0">
                <a:solidFill>
                  <a:schemeClr val="tx1"/>
                </a:solidFill>
              </a:rPr>
              <a:t>5 </a:t>
            </a:r>
            <a:r>
              <a:rPr lang="nl-NL" sz="1600" dirty="0" err="1">
                <a:solidFill>
                  <a:schemeClr val="tx1"/>
                </a:solidFill>
              </a:rPr>
              <a:t>MiniBags</a:t>
            </a:r>
            <a:endParaRPr lang="nl-NL" sz="1600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nl-NL" sz="1600" dirty="0">
                <a:solidFill>
                  <a:schemeClr val="tx1"/>
                </a:solidFill>
              </a:rPr>
              <a:t>+ </a:t>
            </a:r>
            <a:r>
              <a:rPr lang="nl-NL" sz="1600" dirty="0" err="1">
                <a:solidFill>
                  <a:schemeClr val="tx1"/>
                </a:solidFill>
              </a:rPr>
              <a:t>DisplayBox</a:t>
            </a:r>
            <a:endParaRPr lang="nl-NL" sz="1600" dirty="0">
              <a:solidFill>
                <a:schemeClr val="tx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31E0EDE-127A-6E30-853F-B175BC70DB3D}"/>
              </a:ext>
            </a:extLst>
          </p:cNvPr>
          <p:cNvSpPr txBox="1">
            <a:spLocks/>
          </p:cNvSpPr>
          <p:nvPr/>
        </p:nvSpPr>
        <p:spPr>
          <a:xfrm>
            <a:off x="1993947" y="4008997"/>
            <a:ext cx="1618017" cy="6627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600" dirty="0" err="1">
                <a:solidFill>
                  <a:schemeClr val="tx1"/>
                </a:solidFill>
              </a:rPr>
              <a:t>BigBag</a:t>
            </a:r>
            <a:endParaRPr lang="nl-NL" sz="1600" dirty="0">
              <a:solidFill>
                <a:schemeClr val="tx1"/>
              </a:solidFill>
            </a:endParaRPr>
          </a:p>
          <a:p>
            <a:pPr algn="ctr"/>
            <a:r>
              <a:rPr lang="nl-NL" sz="1600" dirty="0">
                <a:solidFill>
                  <a:schemeClr val="tx1"/>
                </a:solidFill>
              </a:rPr>
              <a:t>+ Houder</a:t>
            </a:r>
          </a:p>
        </p:txBody>
      </p:sp>
      <p:pic>
        <p:nvPicPr>
          <p:cNvPr id="16" name="Afbeelding 15" descr="Afbeelding met kunst&#10;&#10;Door AI gegenereerde inhoud is mogelijk onjuist.">
            <a:extLst>
              <a:ext uri="{FF2B5EF4-FFF2-40B4-BE49-F238E27FC236}">
                <a16:creationId xmlns:a16="http://schemas.microsoft.com/office/drawing/2014/main" id="{2CEAA661-11E0-A8E9-FC7D-798EE4D2B9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0200" y="1983080"/>
            <a:ext cx="1604445" cy="1993523"/>
          </a:xfrm>
          <a:prstGeom prst="rect">
            <a:avLst/>
          </a:prstGeom>
        </p:spPr>
      </p:pic>
      <p:pic>
        <p:nvPicPr>
          <p:cNvPr id="17" name="Afbeelding 16" descr="Afbeelding met tekst, karton, Verpakking en etiketten, Verpakkingsmateriaal&#10;&#10;Door AI gegenereerde inhoud is mogelijk onjuist.">
            <a:extLst>
              <a:ext uri="{FF2B5EF4-FFF2-40B4-BE49-F238E27FC236}">
                <a16:creationId xmlns:a16="http://schemas.microsoft.com/office/drawing/2014/main" id="{739B8E34-3964-38D8-4CF5-A4178E4FD4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390" y="2311665"/>
            <a:ext cx="1312754" cy="163109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95549D5-A545-2D4E-02D0-3F869E53FA97}"/>
              </a:ext>
            </a:extLst>
          </p:cNvPr>
          <p:cNvSpPr txBox="1">
            <a:spLocks/>
          </p:cNvSpPr>
          <p:nvPr/>
        </p:nvSpPr>
        <p:spPr>
          <a:xfrm>
            <a:off x="3862671" y="1529868"/>
            <a:ext cx="4631399" cy="703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Doe mee als inzamelpartner</a:t>
            </a:r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2EA0B0FB-95EB-4F86-A79F-DDAC84E1E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9945A4B9-7112-0EFF-3ECC-FCC26F290E4B}"/>
              </a:ext>
            </a:extLst>
          </p:cNvPr>
          <p:cNvSpPr txBox="1">
            <a:spLocks/>
          </p:cNvSpPr>
          <p:nvPr/>
        </p:nvSpPr>
        <p:spPr>
          <a:xfrm>
            <a:off x="7386921" y="4408835"/>
            <a:ext cx="1740879" cy="80250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1000" dirty="0"/>
              <a:t>Wil je meer dan alleen inzamelen? Vraag naar de partner-opties!</a:t>
            </a:r>
          </a:p>
        </p:txBody>
      </p:sp>
    </p:spTree>
    <p:extLst>
      <p:ext uri="{BB962C8B-B14F-4D97-AF65-F5344CB8AC3E}">
        <p14:creationId xmlns:p14="http://schemas.microsoft.com/office/powerpoint/2010/main" val="44168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91A369F-F698-DDD7-1FEA-6E0AB75229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257557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168ea51-8eb3-4844-82a3-50fe5577939d">
      <Terms xmlns="http://schemas.microsoft.com/office/infopath/2007/PartnerControls"/>
    </lcf76f155ced4ddcb4097134ff3c332f>
    <TaxCatchAll xmlns="f0b3b66e-59ea-4287-948a-280134611a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C2132E0982B1459C042B74F643668D" ma:contentTypeVersion="15" ma:contentTypeDescription="Een nieuw document maken." ma:contentTypeScope="" ma:versionID="ef343669555378617dd5a38865066dc6">
  <xsd:schema xmlns:xsd="http://www.w3.org/2001/XMLSchema" xmlns:xs="http://www.w3.org/2001/XMLSchema" xmlns:p="http://schemas.microsoft.com/office/2006/metadata/properties" xmlns:ns2="4168ea51-8eb3-4844-82a3-50fe5577939d" xmlns:ns3="f0b3b66e-59ea-4287-948a-280134611aa5" targetNamespace="http://schemas.microsoft.com/office/2006/metadata/properties" ma:root="true" ma:fieldsID="358bab66a37eac3d336d910eefed3b70" ns2:_="" ns3:_="">
    <xsd:import namespace="4168ea51-8eb3-4844-82a3-50fe5577939d"/>
    <xsd:import namespace="f0b3b66e-59ea-4287-948a-280134611aa5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68ea51-8eb3-4844-82a3-50fe5577939d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2a8a17d9-aa25-4207-9264-9e4e4171a5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b3b66e-59ea-4287-948a-280134611aa5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0aaaec3f-f7f9-4ae2-96d4-27f27f262b5b}" ma:internalName="TaxCatchAll" ma:showField="CatchAllData" ma:web="f0b3b66e-59ea-4287-948a-280134611a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A04719-A803-424A-B765-7F884064E564}">
  <ds:schemaRefs>
    <ds:schemaRef ds:uri="http://purl.org/dc/terms/"/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4168ea51-8eb3-4844-82a3-50fe5577939d"/>
    <ds:schemaRef ds:uri="http://schemas.openxmlformats.org/package/2006/metadata/core-properties"/>
    <ds:schemaRef ds:uri="f0b3b66e-59ea-4287-948a-280134611aa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03CE36A-83AA-432C-BB19-1EE87183E5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68ea51-8eb3-4844-82a3-50fe5577939d"/>
    <ds:schemaRef ds:uri="f0b3b66e-59ea-4287-948a-280134611a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8F97FCE-6228-47B9-B073-FC15973F88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9889</TotalTime>
  <Words>1173</Words>
  <Application>Microsoft Office PowerPoint</Application>
  <PresentationFormat>Diavoorstelling (16:9)</PresentationFormat>
  <Paragraphs>289</Paragraphs>
  <Slides>40</Slides>
  <Notes>38</Notes>
  <HiddenSlides>3</HiddenSlides>
  <MMClips>5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40</vt:i4>
      </vt:variant>
    </vt:vector>
  </HeadingPairs>
  <TitlesOfParts>
    <vt:vector size="50" baseType="lpstr">
      <vt:lpstr>Aptos</vt:lpstr>
      <vt:lpstr>Arial</vt:lpstr>
      <vt:lpstr>Calibri</vt:lpstr>
      <vt:lpstr>Fira Sans</vt:lpstr>
      <vt:lpstr>Fira Sans Black</vt:lpstr>
      <vt:lpstr>Fira Sans ExtraBold</vt:lpstr>
      <vt:lpstr>Google Sans</vt:lpstr>
      <vt:lpstr>Wingdings</vt:lpstr>
      <vt:lpstr>1_Office Theme</vt:lpstr>
      <vt:lpstr>2_Office Theme</vt:lpstr>
      <vt:lpstr>PowerPoint-presentatie</vt:lpstr>
      <vt:lpstr>Focusgebieden GGA 2026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Welke eigenschappen zijn belangrijk bij het selecteren van werkkleding, werkschoenen en andere PBM?</vt:lpstr>
      <vt:lpstr>PowerPoint-presentatie</vt:lpstr>
      <vt:lpstr>PowerPoint-presentatie</vt:lpstr>
      <vt:lpstr>PowerPoint-presentatie</vt:lpstr>
      <vt:lpstr>PowerPoint-presentatie</vt:lpstr>
      <vt:lpstr>PowerPoint-presentatie</vt:lpstr>
      <vt:lpstr>Voordelen voor GGA inzamelpartners</vt:lpstr>
      <vt:lpstr>Voordelen voor GGA producenten en importeurs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Do’s &amp; don’ts inzameling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Resultaten 2025</vt:lpstr>
      <vt:lpstr>PowerPoint-presentatie</vt:lpstr>
      <vt:lpstr>PowerPoint-presentatie</vt:lpstr>
      <vt:lpstr>PowerPoint-presentatie</vt:lpstr>
      <vt:lpstr>PowerPoint-presentatie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Anne Jacobs</cp:lastModifiedBy>
  <cp:revision>188</cp:revision>
  <dcterms:created xsi:type="dcterms:W3CDTF">2013-08-21T19:17:07Z</dcterms:created>
  <dcterms:modified xsi:type="dcterms:W3CDTF">2026-02-23T12:43:47Z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0x0101004FC2132E0982B1459C042B74F643668D</vt:lpwstr>
  </property>
  <property fmtid="{D5CDD505-2E9C-101B-9397-08002B2CF9AE}" pid="3" name="MediaServiceImageTags">
    <vt:lpwstr/>
  </property>
</Properties>
</file>